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Fira Sans Extra Condensed Medium"/>
      <p:regular r:id="rId36"/>
      <p:bold r:id="rId37"/>
      <p:italic r:id="rId38"/>
      <p:boldItalic r:id="rId39"/>
    </p:embeddedFont>
    <p:embeddedFont>
      <p:font typeface="Roboto Condensed"/>
      <p:regular r:id="rId40"/>
      <p:bold r:id="rId41"/>
      <p:italic r:id="rId42"/>
      <p:boldItalic r:id="rId43"/>
    </p:embeddedFont>
    <p:embeddedFont>
      <p:font typeface="Squada One"/>
      <p:regular r:id="rId44"/>
    </p:embeddedFont>
    <p:embeddedFont>
      <p:font typeface="Roboto Condensed Light"/>
      <p:regular r:id="rId45"/>
      <p:bold r:id="rId46"/>
      <p:italic r:id="rId47"/>
      <p:boldItalic r:id="rId48"/>
    </p:embeddedFont>
    <p:embeddedFont>
      <p:font typeface="Quattrocento Sans"/>
      <p:regular r:id="rId49"/>
      <p:bold r:id="rId50"/>
      <p:italic r:id="rId51"/>
      <p:boldItalic r:id="rId52"/>
    </p:embeddedFont>
    <p:embeddedFont>
      <p:font typeface="Exo 2"/>
      <p:regular r:id="rId53"/>
      <p:bold r:id="rId54"/>
      <p:italic r:id="rId55"/>
      <p:boldItalic r:id="rId56"/>
    </p:embeddedFont>
    <p:embeddedFont>
      <p:font typeface="Roboto Mono"/>
      <p:regular r:id="rId57"/>
      <p:bold r:id="rId58"/>
      <p:italic r:id="rId59"/>
      <p:boldItalic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E1F506-7981-4086-9B31-8123B928D6DF}">
  <a:tblStyle styleId="{90E1F506-7981-4086-9B31-8123B928D6DF}" styleName="Table_0">
    <a:wholeTbl>
      <a:tcTxStyle b="off" i="off">
        <a:font>
          <a:latin typeface="Segoe UI Light"/>
          <a:ea typeface="Segoe UI Light"/>
          <a:cs typeface="Segoe UI Light"/>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F1F5"/>
          </a:solidFill>
        </a:fill>
      </a:tcStyle>
    </a:band1H>
    <a:band2H>
      <a:tcTxStyle/>
    </a:band2H>
    <a:band1V>
      <a:tcTxStyle/>
      <a:tcStyle>
        <a:fill>
          <a:solidFill>
            <a:srgbClr val="E6F1F5"/>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Segoe UI Light"/>
          <a:ea typeface="Segoe UI Light"/>
          <a:cs typeface="Segoe UI Light"/>
        </a:font>
        <a:schemeClr val="lt1"/>
      </a:tcTxStyle>
      <a:tcStyle>
        <a:fill>
          <a:solidFill>
            <a:schemeClr val="accent3"/>
          </a:solidFill>
        </a:fill>
      </a:tcStyle>
    </a:firstRow>
    <a:neCell>
      <a:tcTxStyle/>
    </a:neCell>
    <a:nwCell>
      <a:tcTxStyle/>
    </a:nwCell>
  </a:tblStyle>
  <a:tblStyle styleId="{0229EB43-B017-4AE9-A1BA-9E71BAEF2E9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SquadaOne-regular.fntdata"/><Relationship Id="rId43" Type="http://schemas.openxmlformats.org/officeDocument/2006/relationships/font" Target="fonts/RobotoCondensed-boldItalic.fntdata"/><Relationship Id="rId46" Type="http://schemas.openxmlformats.org/officeDocument/2006/relationships/font" Target="fonts/RobotoCondensedLight-bold.fntdata"/><Relationship Id="rId45" Type="http://schemas.openxmlformats.org/officeDocument/2006/relationships/font" Target="fonts/RobotoCondense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CondensedLight-boldItalic.fntdata"/><Relationship Id="rId47" Type="http://schemas.openxmlformats.org/officeDocument/2006/relationships/font" Target="fonts/RobotoCondensedLight-italic.fntdata"/><Relationship Id="rId49"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4.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QuattrocentoSans-italic.fntdata"/><Relationship Id="rId50" Type="http://schemas.openxmlformats.org/officeDocument/2006/relationships/font" Target="fonts/QuattrocentoSans-bold.fntdata"/><Relationship Id="rId53" Type="http://schemas.openxmlformats.org/officeDocument/2006/relationships/font" Target="fonts/Exo2-regular.fntdata"/><Relationship Id="rId52" Type="http://schemas.openxmlformats.org/officeDocument/2006/relationships/font" Target="fonts/QuattrocentoSans-boldItalic.fntdata"/><Relationship Id="rId11" Type="http://schemas.openxmlformats.org/officeDocument/2006/relationships/slide" Target="slides/slide5.xml"/><Relationship Id="rId55" Type="http://schemas.openxmlformats.org/officeDocument/2006/relationships/font" Target="fonts/Exo2-italic.fntdata"/><Relationship Id="rId10" Type="http://schemas.openxmlformats.org/officeDocument/2006/relationships/slide" Target="slides/slide4.xml"/><Relationship Id="rId54" Type="http://schemas.openxmlformats.org/officeDocument/2006/relationships/font" Target="fonts/Exo2-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Exo2-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9b5109297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19b5109297b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9b5109297b_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e9611ed9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21e9611ed97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1e9611ed97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e9611ed9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21e9611ed97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1e9611ed97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e9611ed97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21e9611ed97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1e9611ed97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fc29b1f8a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1fc29b1f8a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1fc29b1f8a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e9611ed9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1e9611ed97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1e9611ed97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b5109297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19b5109297b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9b5109297b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e9611ed97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1e9611ed97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CNN Based Autoencoder is currently State of the art model for Breast Cancer Image Retrieval. </a:t>
            </a:r>
            <a:endParaRPr/>
          </a:p>
          <a:p>
            <a:pPr indent="-298450" lvl="0" marL="457200" rtl="0" algn="l">
              <a:spcBef>
                <a:spcPts val="0"/>
              </a:spcBef>
              <a:spcAft>
                <a:spcPts val="0"/>
              </a:spcAft>
              <a:buSzPts val="1100"/>
              <a:buAutoNum type="arabicParenR"/>
            </a:pPr>
            <a:r>
              <a:rPr lang="en"/>
              <a:t>As mentioned in literature survey there are s stages in this approach (Training, Feature Extraction and Retrieval). </a:t>
            </a:r>
            <a:endParaRPr/>
          </a:p>
          <a:p>
            <a:pPr indent="-298450" lvl="0" marL="457200" rtl="0" algn="l">
              <a:spcBef>
                <a:spcPts val="0"/>
              </a:spcBef>
              <a:spcAft>
                <a:spcPts val="0"/>
              </a:spcAft>
              <a:buSzPts val="1100"/>
              <a:buAutoNum type="arabicParenR"/>
            </a:pPr>
            <a:r>
              <a:rPr lang="en"/>
              <a:t>Finally evaluation is done at 2 levels (Class level which involves main class and subclass categories and magnification level that involves 4 different magnification images). </a:t>
            </a:r>
            <a:endParaRPr/>
          </a:p>
          <a:p>
            <a:pPr indent="-298450" lvl="0" marL="457200" rtl="0" algn="l">
              <a:spcBef>
                <a:spcPts val="0"/>
              </a:spcBef>
              <a:spcAft>
                <a:spcPts val="0"/>
              </a:spcAft>
              <a:buSzPts val="1100"/>
              <a:buAutoNum type="arabicParenR"/>
            </a:pPr>
            <a:r>
              <a:rPr lang="en"/>
              <a:t>Right image shows the Autoencoder model. Model has encoder and decoder. </a:t>
            </a:r>
            <a:endParaRPr/>
          </a:p>
          <a:p>
            <a:pPr indent="-298450" lvl="0" marL="457200" rtl="0" algn="l">
              <a:spcBef>
                <a:spcPts val="0"/>
              </a:spcBef>
              <a:spcAft>
                <a:spcPts val="0"/>
              </a:spcAft>
              <a:buSzPts val="1100"/>
              <a:buAutoNum type="arabicParenR"/>
            </a:pPr>
            <a:r>
              <a:rPr lang="en"/>
              <a:t>Encoder contains a Convolutional layer followed by a activation and batch norm. Output is flattened and passed through a Fully connected layer to get 48 dimensional vector. This is passed to decoder which has a Fully connected layer followed by Conv Transpose layers.</a:t>
            </a:r>
            <a:endParaRPr/>
          </a:p>
        </p:txBody>
      </p:sp>
      <p:sp>
        <p:nvSpPr>
          <p:cNvPr id="302" name="Google Shape;302;g21e9611ed97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e9611ed97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1e9611ed97_0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These are illustrative images for 3 stages mentioned in previous slide. </a:t>
            </a:r>
            <a:endParaRPr/>
          </a:p>
          <a:p>
            <a:pPr indent="-298450" lvl="0" marL="457200" rtl="0" algn="l">
              <a:spcBef>
                <a:spcPts val="0"/>
              </a:spcBef>
              <a:spcAft>
                <a:spcPts val="0"/>
              </a:spcAft>
              <a:buSzPts val="1100"/>
              <a:buAutoNum type="arabicParenR"/>
            </a:pPr>
            <a:r>
              <a:rPr lang="en"/>
              <a:t>First we train the Autoencoder and save feature vectors of all the training images in a JSON file along with their labels</a:t>
            </a:r>
            <a:endParaRPr/>
          </a:p>
          <a:p>
            <a:pPr indent="-298450" lvl="0" marL="457200" rtl="0" algn="l">
              <a:spcBef>
                <a:spcPts val="0"/>
              </a:spcBef>
              <a:spcAft>
                <a:spcPts val="0"/>
              </a:spcAft>
              <a:buSzPts val="1100"/>
              <a:buAutoNum type="arabicParenR"/>
            </a:pPr>
            <a:r>
              <a:rPr lang="en"/>
              <a:t>For a new test image, we will pass it to encoder to get feature vector. This </a:t>
            </a:r>
            <a:r>
              <a:rPr lang="en"/>
              <a:t>feature</a:t>
            </a:r>
            <a:r>
              <a:rPr lang="en"/>
              <a:t> vector is compared with training data feature vectors using euclidian distance metric.</a:t>
            </a:r>
            <a:endParaRPr/>
          </a:p>
        </p:txBody>
      </p:sp>
      <p:sp>
        <p:nvSpPr>
          <p:cNvPr id="313" name="Google Shape;313;g21e9611ed97_0_2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e9611ed97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1e9611ed97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Official code has different scripts for main-class and sub-class tasks. We integrated both the scripts into a Kaggle notebook and ran the experiments.</a:t>
            </a:r>
            <a:endParaRPr/>
          </a:p>
          <a:p>
            <a:pPr indent="-298450" lvl="0" marL="457200" rtl="0" algn="l">
              <a:spcBef>
                <a:spcPts val="0"/>
              </a:spcBef>
              <a:spcAft>
                <a:spcPts val="0"/>
              </a:spcAft>
              <a:buSzPts val="1100"/>
              <a:buAutoNum type="arabicParenR"/>
            </a:pPr>
            <a:r>
              <a:rPr lang="en"/>
              <a:t>Data is split into 80:10:10 </a:t>
            </a:r>
            <a:r>
              <a:rPr lang="en"/>
              <a:t>ratio for training, validation and testing and images are resized to 256x256x3 and a batch size of 16 is used</a:t>
            </a:r>
            <a:endParaRPr/>
          </a:p>
          <a:p>
            <a:pPr indent="-298450" lvl="0" marL="457200" rtl="0" algn="l">
              <a:spcBef>
                <a:spcPts val="0"/>
              </a:spcBef>
              <a:spcAft>
                <a:spcPts val="0"/>
              </a:spcAft>
              <a:buSzPts val="1100"/>
              <a:buAutoNum type="arabicParenR"/>
            </a:pPr>
            <a:r>
              <a:rPr lang="en"/>
              <a:t>Trained the model on GPU for 20 epochs using Mean squared error loss and Adam optimizer </a:t>
            </a:r>
            <a:endParaRPr/>
          </a:p>
        </p:txBody>
      </p:sp>
      <p:sp>
        <p:nvSpPr>
          <p:cNvPr id="329" name="Google Shape;329;g21e9611ed97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e9611ed97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1e9611ed97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are the results for Main class category</a:t>
            </a:r>
            <a:endParaRPr/>
          </a:p>
        </p:txBody>
      </p:sp>
      <p:sp>
        <p:nvSpPr>
          <p:cNvPr id="339" name="Google Shape;339;g21e9611ed97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b5109297b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19b5109297b_1_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are team of four members and each one will be presenting their corresponding contents</a:t>
            </a:r>
            <a:endParaRPr/>
          </a:p>
        </p:txBody>
      </p:sp>
      <p:sp>
        <p:nvSpPr>
          <p:cNvPr id="153" name="Google Shape;153;g19b5109297b_1_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e9611ed97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1e9611ed97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These are the results for Sub class category</a:t>
            </a:r>
            <a:endParaRPr>
              <a:solidFill>
                <a:schemeClr val="dk1"/>
              </a:solidFill>
            </a:endParaRPr>
          </a:p>
          <a:p>
            <a:pPr indent="0" lvl="0" marL="0" rtl="0" algn="l">
              <a:spcBef>
                <a:spcPts val="0"/>
              </a:spcBef>
              <a:spcAft>
                <a:spcPts val="0"/>
              </a:spcAft>
              <a:buNone/>
            </a:pPr>
            <a:r>
              <a:t/>
            </a:r>
            <a:endParaRPr/>
          </a:p>
        </p:txBody>
      </p:sp>
      <p:sp>
        <p:nvSpPr>
          <p:cNvPr id="350" name="Google Shape;350;g21e9611ed97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e9611ed97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21e9611ed97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1e9611ed97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e9611ed97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21e9611ed97_0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2100" lvl="0" marL="457200" rtl="0" algn="l">
              <a:spcBef>
                <a:spcPts val="0"/>
              </a:spcBef>
              <a:spcAft>
                <a:spcPts val="0"/>
              </a:spcAft>
              <a:buSzPts val="1000"/>
              <a:buAutoNum type="arabicParenR"/>
            </a:pPr>
            <a:r>
              <a:rPr lang="en">
                <a:solidFill>
                  <a:srgbClr val="202124"/>
                </a:solidFill>
              </a:rPr>
              <a:t>Replacing Auto Encoder model with Variational Autoencoder</a:t>
            </a:r>
            <a:endParaRPr>
              <a:solidFill>
                <a:srgbClr val="202124"/>
              </a:solidFill>
            </a:endParaRPr>
          </a:p>
          <a:p>
            <a:pPr indent="-298450" lvl="0" marL="457200" rtl="0" algn="l">
              <a:spcBef>
                <a:spcPts val="0"/>
              </a:spcBef>
              <a:spcAft>
                <a:spcPts val="0"/>
              </a:spcAft>
              <a:buClr>
                <a:schemeClr val="dk1"/>
              </a:buClr>
              <a:buSzPts val="1100"/>
              <a:buAutoNum type="arabicParenR"/>
            </a:pPr>
            <a:r>
              <a:rPr lang="en">
                <a:solidFill>
                  <a:schemeClr val="dk1"/>
                </a:solidFill>
              </a:rPr>
              <a:t>VAEs uses Kullback-Leibler (KL) divergence loss whereas AE uses MSE Loss, KL Divergence encourages the learned latent space to follow a Gaussian distribution. This helps in preventing overfitting and encourages the model to learn meaningful representations of the data.</a:t>
            </a:r>
            <a:endParaRPr>
              <a:solidFill>
                <a:schemeClr val="dk1"/>
              </a:solidFill>
            </a:endParaRPr>
          </a:p>
        </p:txBody>
      </p:sp>
      <p:sp>
        <p:nvSpPr>
          <p:cNvPr id="367" name="Google Shape;367;g21e9611ed97_0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1e9611ed97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1e9611ed97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Current encoder has only one Conv layer and to increase complexity we replaced the current encoder with state of the art image classification models like Swin, DenseNet, EfficientNet and ResNet</a:t>
            </a:r>
            <a:endParaRPr/>
          </a:p>
          <a:p>
            <a:pPr indent="-298450" lvl="0" marL="457200" rtl="0" algn="l">
              <a:spcBef>
                <a:spcPts val="0"/>
              </a:spcBef>
              <a:spcAft>
                <a:spcPts val="0"/>
              </a:spcAft>
              <a:buSzPts val="1100"/>
              <a:buAutoNum type="arabicParenR"/>
            </a:pPr>
            <a:r>
              <a:rPr lang="en">
                <a:solidFill>
                  <a:schemeClr val="dk1"/>
                </a:solidFill>
              </a:rPr>
              <a:t>To match the complexity of encoder and decoder we increase the number of layers/stages of Conv Transpose + Upsample Layers from 1 to 6 in decoder to have comparable model complexity (no of parameters).</a:t>
            </a:r>
            <a:endParaRPr/>
          </a:p>
        </p:txBody>
      </p:sp>
      <p:sp>
        <p:nvSpPr>
          <p:cNvPr id="380" name="Google Shape;380;g21e9611ed97_0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e9611ed97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1e9611ed97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To further enhance information we can condition both encoder and decoder with label.</a:t>
            </a:r>
            <a:endParaRPr/>
          </a:p>
          <a:p>
            <a:pPr indent="-298450" lvl="0" marL="457200" rtl="0" algn="l">
              <a:spcBef>
                <a:spcPts val="0"/>
              </a:spcBef>
              <a:spcAft>
                <a:spcPts val="0"/>
              </a:spcAft>
              <a:buSzPts val="1100"/>
              <a:buAutoNum type="arabicParenR"/>
            </a:pPr>
            <a:r>
              <a:rPr lang="en"/>
              <a:t>We followed same training, extraction and retrieval pipeline as mentioned in the paper with making modifications in model based on experiment.</a:t>
            </a:r>
            <a:endParaRPr/>
          </a:p>
        </p:txBody>
      </p:sp>
      <p:sp>
        <p:nvSpPr>
          <p:cNvPr id="397" name="Google Shape;397;g21e9611ed97_0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85c6533b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2185c6533b2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300">
                <a:solidFill>
                  <a:schemeClr val="dk1"/>
                </a:solidFill>
              </a:rPr>
              <a:t>Figures shows precision and recall scores of different ImageNet encoders (Swin Transformer, ResNet, DenseNet,  EfficientNet). All the encoders performed almost the same with slight difference in performance. By considering the average Precision and Recall for all the experiments varying class level and magnifications, </a:t>
            </a:r>
            <a:r>
              <a:rPr b="1" lang="en" sz="1300">
                <a:solidFill>
                  <a:schemeClr val="dk1"/>
                </a:solidFill>
              </a:rPr>
              <a:t>DenseNet</a:t>
            </a:r>
            <a:r>
              <a:rPr lang="en" sz="1300">
                <a:solidFill>
                  <a:schemeClr val="dk1"/>
                </a:solidFill>
              </a:rPr>
              <a:t> outperformed other ImageNet encoders. </a:t>
            </a:r>
            <a:endParaRPr/>
          </a:p>
        </p:txBody>
      </p:sp>
      <p:sp>
        <p:nvSpPr>
          <p:cNvPr id="407" name="Google Shape;407;g2185c6533b2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85c6533b2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185c6533b2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300">
                <a:solidFill>
                  <a:schemeClr val="dk1"/>
                </a:solidFill>
              </a:rPr>
              <a:t>From Figures we can clearly see that for both main-class and sub-class level classifications irrespective of magnifications,  ImageNet encoder approach gave best results in-terms of both Precision and Recall.</a:t>
            </a:r>
            <a:r>
              <a:rPr lang="en" sz="1400">
                <a:solidFill>
                  <a:schemeClr val="dk1"/>
                </a:solidFill>
              </a:rPr>
              <a:t> </a:t>
            </a:r>
            <a:endParaRPr sz="1400">
              <a:solidFill>
                <a:schemeClr val="dk1"/>
              </a:solidFill>
            </a:endParaRPr>
          </a:p>
        </p:txBody>
      </p:sp>
      <p:sp>
        <p:nvSpPr>
          <p:cNvPr id="417" name="Google Shape;417;g2185c6533b2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85c6533b2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2185c6533b2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185c6533b2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e9611ed97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21e9611ed97_0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1e9611ed97_0_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85c6533b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185c6533b2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185c6533b2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b5109297b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19b5109297b_1_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9b5109297b_1_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b510929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9b510929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9b5109297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e9611ed9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1e9611ed97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Compare feature vector with available ones in the json file</a:t>
            </a:r>
            <a:endParaRPr/>
          </a:p>
          <a:p>
            <a:pPr indent="0" lvl="0" marL="0" rtl="0" algn="l">
              <a:spcBef>
                <a:spcPts val="0"/>
              </a:spcBef>
              <a:spcAft>
                <a:spcPts val="0"/>
              </a:spcAft>
              <a:buNone/>
            </a:pPr>
            <a:r>
              <a:t/>
            </a:r>
            <a:endParaRPr/>
          </a:p>
        </p:txBody>
      </p:sp>
      <p:sp>
        <p:nvSpPr>
          <p:cNvPr id="203" name="Google Shape;203;g21e9611ed97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9b5109297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9b5109297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9b5109297b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b5109297b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19b5109297b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RGB image of </a:t>
            </a:r>
            <a:r>
              <a:rPr lang="en"/>
              <a:t>size 700*460</a:t>
            </a:r>
            <a:endParaRPr/>
          </a:p>
        </p:txBody>
      </p:sp>
      <p:sp>
        <p:nvSpPr>
          <p:cNvPr id="218" name="Google Shape;218;g19b5109297b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e9611ed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1e9611ed97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1e9611ed97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b5109297b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19b5109297b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9b5109297b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entury Gothic"/>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30" name="Google Shape;130;p2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p:txBody>
      </p:sp>
      <p:sp>
        <p:nvSpPr>
          <p:cNvPr id="131" name="Google Shape;131;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6" name="Google Shape;136;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100"/>
              <a:buNone/>
              <a:defRPr sz="1100">
                <a:solidFill>
                  <a:schemeClr val="accent6"/>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32.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hyperlink" Target="https://web.inf.ufpr.br/vri/databases/breast-cancer-histopathological-database-breakhis/"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5763"/>
        </a:solidFill>
      </p:bgPr>
    </p:bg>
    <p:spTree>
      <p:nvGrpSpPr>
        <p:cNvPr id="142" name="Shape 142"/>
        <p:cNvGrpSpPr/>
        <p:nvPr/>
      </p:nvGrpSpPr>
      <p:grpSpPr>
        <a:xfrm>
          <a:off x="0" y="0"/>
          <a:ext cx="0" cy="0"/>
          <a:chOff x="0" y="0"/>
          <a:chExt cx="0" cy="0"/>
        </a:xfrm>
      </p:grpSpPr>
      <p:sp>
        <p:nvSpPr>
          <p:cNvPr id="143" name="Google Shape;143;p28"/>
          <p:cNvSpPr txBox="1"/>
          <p:nvPr>
            <p:ph type="ctrTitle"/>
          </p:nvPr>
        </p:nvSpPr>
        <p:spPr>
          <a:xfrm>
            <a:off x="428550" y="2845150"/>
            <a:ext cx="8286900" cy="581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lt1"/>
              </a:buClr>
              <a:buSzPts val="5400"/>
              <a:buFont typeface="Century Gothic"/>
              <a:buNone/>
            </a:pPr>
            <a:r>
              <a:rPr lang="en" sz="4200"/>
              <a:t>Breast Cancer Image Retrieval</a:t>
            </a:r>
            <a:endParaRPr sz="2200"/>
          </a:p>
        </p:txBody>
      </p:sp>
      <p:sp>
        <p:nvSpPr>
          <p:cNvPr id="144" name="Google Shape;144;p28"/>
          <p:cNvSpPr/>
          <p:nvPr/>
        </p:nvSpPr>
        <p:spPr>
          <a:xfrm>
            <a:off x="3243942" y="71102"/>
            <a:ext cx="2656115" cy="2656115"/>
          </a:xfrm>
          <a:prstGeom prst="diamond">
            <a:avLst/>
          </a:prstGeom>
          <a:noFill/>
          <a:ln cap="flat" cmpd="sng" w="12700">
            <a:solidFill>
              <a:srgbClr val="F49F2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5" name="Google Shape;145;p28"/>
          <p:cNvSpPr/>
          <p:nvPr/>
        </p:nvSpPr>
        <p:spPr>
          <a:xfrm>
            <a:off x="439357" y="1118342"/>
            <a:ext cx="1955400" cy="1955400"/>
          </a:xfrm>
          <a:prstGeom prst="diamond">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6" name="Google Shape;146;p28"/>
          <p:cNvSpPr/>
          <p:nvPr/>
        </p:nvSpPr>
        <p:spPr>
          <a:xfrm>
            <a:off x="89061" y="131163"/>
            <a:ext cx="2656115" cy="2656115"/>
          </a:xfrm>
          <a:prstGeom prst="diamond">
            <a:avLst/>
          </a:prstGeom>
          <a:noFill/>
          <a:ln cap="flat" cmpd="sng" w="12700">
            <a:solidFill>
              <a:srgbClr val="F49F2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7" name="Google Shape;147;p28"/>
          <p:cNvSpPr/>
          <p:nvPr/>
        </p:nvSpPr>
        <p:spPr>
          <a:xfrm>
            <a:off x="6749120" y="1179781"/>
            <a:ext cx="1955400" cy="1955400"/>
          </a:xfrm>
          <a:prstGeom prst="diamond">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8" name="Google Shape;148;p28"/>
          <p:cNvSpPr/>
          <p:nvPr/>
        </p:nvSpPr>
        <p:spPr>
          <a:xfrm>
            <a:off x="6398824" y="192602"/>
            <a:ext cx="2656115" cy="2656115"/>
          </a:xfrm>
          <a:prstGeom prst="diamond">
            <a:avLst/>
          </a:prstGeom>
          <a:noFill/>
          <a:ln cap="flat" cmpd="sng" w="12700">
            <a:solidFill>
              <a:srgbClr val="F49F2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9" name="Google Shape;149;p28"/>
          <p:cNvSpPr txBox="1"/>
          <p:nvPr/>
        </p:nvSpPr>
        <p:spPr>
          <a:xfrm>
            <a:off x="7572075" y="4392650"/>
            <a:ext cx="133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CS60092</a:t>
            </a:r>
            <a:endParaRPr b="1" sz="19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cxnSp>
        <p:nvCxnSpPr>
          <p:cNvPr id="247" name="Google Shape;247;p37"/>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48" name="Google Shape;248;p37"/>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49" name="Google Shape;249;p37"/>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50" name="Google Shape;250;p37"/>
          <p:cNvSpPr txBox="1"/>
          <p:nvPr/>
        </p:nvSpPr>
        <p:spPr>
          <a:xfrm>
            <a:off x="308251" y="639725"/>
            <a:ext cx="8664300" cy="65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900">
                <a:latin typeface="Arial Rounded"/>
                <a:ea typeface="Arial Rounded"/>
                <a:cs typeface="Arial Rounded"/>
                <a:sym typeface="Arial Rounded"/>
              </a:rPr>
              <a:t>Microcalcification classification assisted by content-based image retrieval for breast cancer diagnosis</a:t>
            </a:r>
            <a:endParaRPr b="1" sz="1900">
              <a:latin typeface="Arial Rounded"/>
              <a:ea typeface="Arial Rounded"/>
              <a:cs typeface="Arial Rounded"/>
              <a:sym typeface="Arial Rounded"/>
            </a:endParaRPr>
          </a:p>
        </p:txBody>
      </p:sp>
      <p:sp>
        <p:nvSpPr>
          <p:cNvPr id="251" name="Google Shape;251;p37"/>
          <p:cNvSpPr txBox="1"/>
          <p:nvPr/>
        </p:nvSpPr>
        <p:spPr>
          <a:xfrm>
            <a:off x="265100" y="1440675"/>
            <a:ext cx="833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Proposed a mammogram retrieval system involves two major components: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retrieving similar mammogram images from a database by using learning based similarity measure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classifying the query mammogram image based on retrieved results (retrieval-driven classification)</a:t>
            </a:r>
            <a:endParaRPr>
              <a:latin typeface="Times New Roman"/>
              <a:ea typeface="Times New Roman"/>
              <a:cs typeface="Times New Roman"/>
              <a:sym typeface="Times New Roman"/>
            </a:endParaRPr>
          </a:p>
        </p:txBody>
      </p:sp>
      <p:pic>
        <p:nvPicPr>
          <p:cNvPr id="252" name="Google Shape;252;p37"/>
          <p:cNvPicPr preferRelativeResize="0"/>
          <p:nvPr/>
        </p:nvPicPr>
        <p:blipFill>
          <a:blip r:embed="rId3">
            <a:alphaModFix/>
          </a:blip>
          <a:stretch>
            <a:fillRect/>
          </a:stretch>
        </p:blipFill>
        <p:spPr>
          <a:xfrm>
            <a:off x="5698775" y="2405725"/>
            <a:ext cx="3273782" cy="2250725"/>
          </a:xfrm>
          <a:prstGeom prst="rect">
            <a:avLst/>
          </a:prstGeom>
          <a:noFill/>
          <a:ln>
            <a:noFill/>
          </a:ln>
        </p:spPr>
      </p:pic>
      <p:sp>
        <p:nvSpPr>
          <p:cNvPr id="253" name="Google Shape;253;p37"/>
          <p:cNvSpPr txBox="1"/>
          <p:nvPr/>
        </p:nvSpPr>
        <p:spPr>
          <a:xfrm>
            <a:off x="265100" y="2371650"/>
            <a:ext cx="5302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 Proposed a retrieval-driven approach with an adaptive SVM (Ada-SVM) for improving the classification performance.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Introduced Cascade SVM to further reduce complexity of Ada SVM classifier</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similar cases to a query sample are retrieved according to a similarity measure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if all these similar cases have the same class label, simply assign the same label to the query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otherwise, we invoke the Ada-SVM classifier</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cxnSp>
        <p:nvCxnSpPr>
          <p:cNvPr id="259" name="Google Shape;259;p38"/>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60" name="Google Shape;260;p38"/>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61" name="Google Shape;261;p38"/>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62" name="Google Shape;262;p38"/>
          <p:cNvSpPr txBox="1"/>
          <p:nvPr/>
        </p:nvSpPr>
        <p:spPr>
          <a:xfrm>
            <a:off x="308251" y="639725"/>
            <a:ext cx="8664300" cy="65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900">
                <a:latin typeface="Arial Rounded"/>
                <a:ea typeface="Arial Rounded"/>
                <a:cs typeface="Arial Rounded"/>
                <a:sym typeface="Arial Rounded"/>
              </a:rPr>
              <a:t>Breast cancer diagnosis using image retrieval for different ultrasonic systems</a:t>
            </a:r>
            <a:endParaRPr b="1" sz="1900">
              <a:latin typeface="Arial Rounded"/>
              <a:ea typeface="Arial Rounded"/>
              <a:cs typeface="Arial Rounded"/>
              <a:sym typeface="Arial Rounded"/>
            </a:endParaRPr>
          </a:p>
        </p:txBody>
      </p:sp>
      <p:sp>
        <p:nvSpPr>
          <p:cNvPr id="263" name="Google Shape;263;p38"/>
          <p:cNvSpPr txBox="1"/>
          <p:nvPr/>
        </p:nvSpPr>
        <p:spPr>
          <a:xfrm>
            <a:off x="466650" y="1380800"/>
            <a:ext cx="85059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SzPts val="1400"/>
              <a:buFont typeface="Times New Roman"/>
              <a:buChar char="●"/>
            </a:pPr>
            <a:r>
              <a:rPr lang="en">
                <a:latin typeface="Times New Roman"/>
                <a:ea typeface="Times New Roman"/>
                <a:cs typeface="Times New Roman"/>
                <a:sym typeface="Times New Roman"/>
              </a:rPr>
              <a:t>Mammography and ultrasonography are the most frequently used tools for early diagnosis of breast tumors. the ultrasound (US) examination is more convenient and safer than mammography in daily clinical practice</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To avoid unnecessary biopsy and improve the accurate of diagnosis, computer-aided diagnosis system can be a second beneficial support for physician to diagnose.</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Using breast ultrasound pictures, a neural network classifier can distinguish between benign and malignant tumors. To distinguish between benign and malignant tumors, the texture variation in ultrasound images is a useful characteristic.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Natural langauge is time consuming so performed the image retrieval scheme by using the auto covariance coefficants to distinguish malignant from benign in the breast ultrasound images.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principal component analysis (PCA) is used by the suggested CAD system to reduce the feature vector's dimension. The PCA has been used in applications for picture compression and content-based image retrieval. Using the PCA method, the textural feature vector can be converted into a smaller dimension.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cxnSp>
        <p:nvCxnSpPr>
          <p:cNvPr id="269" name="Google Shape;269;p39"/>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70" name="Google Shape;270;p39"/>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71" name="Google Shape;271;p39"/>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72" name="Google Shape;272;p39"/>
          <p:cNvSpPr txBox="1"/>
          <p:nvPr/>
        </p:nvSpPr>
        <p:spPr>
          <a:xfrm>
            <a:off x="308251" y="487325"/>
            <a:ext cx="8664300" cy="65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900">
                <a:latin typeface="Arial Rounded"/>
                <a:ea typeface="Arial Rounded"/>
                <a:cs typeface="Arial Rounded"/>
                <a:sym typeface="Arial Rounded"/>
              </a:rPr>
              <a:t>Breast cancer diagnosis through active learning in content-based image retrieval</a:t>
            </a:r>
            <a:endParaRPr b="1" sz="1900">
              <a:latin typeface="Arial Rounded"/>
              <a:ea typeface="Arial Rounded"/>
              <a:cs typeface="Arial Rounded"/>
              <a:sym typeface="Arial Rounded"/>
            </a:endParaRPr>
          </a:p>
        </p:txBody>
      </p:sp>
      <p:sp>
        <p:nvSpPr>
          <p:cNvPr id="273" name="Google Shape;273;p39"/>
          <p:cNvSpPr txBox="1"/>
          <p:nvPr/>
        </p:nvSpPr>
        <p:spPr>
          <a:xfrm>
            <a:off x="477225" y="1207175"/>
            <a:ext cx="84954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SzPts val="1400"/>
              <a:buFont typeface="Times New Roman"/>
              <a:buChar char="●"/>
            </a:pPr>
            <a:r>
              <a:rPr lang="en">
                <a:latin typeface="Times New Roman"/>
                <a:ea typeface="Times New Roman"/>
                <a:cs typeface="Times New Roman"/>
                <a:sym typeface="Times New Roman"/>
              </a:rPr>
              <a:t>The most useful data points are chosen to be labeled using the active learning technique, and the model is then trained using those labels. Active learning can be used to choose the most instructive images to label and contribute to a database in the context of diagnosing breast cancer. By concentrating on the images that are most important for the detection of breast cancer, this can increase the CBIR system's accuracy.</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process of using active learning in content-based image retrieval for breast cancer diagnosis</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Collecting a dataset of breast cancer images: The dataset should contain a range of images of healthy breast tissue, benign tumors, and malignant tumors.</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Feature extraction: Image features such as texture, shape, and color are extracted from the images.</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A CBIR system is built using the extracted image features to retrieve similar images from the dataset.</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Labeling images: A small set of images are manually labeled as healthy or malignant.</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Active learning: The CBIR system is used to select the most informative images for labeling based on their similarity to the existing labeled images. These new labeled images are added to the dataset and used to retrain the CBIR system.</a:t>
            </a:r>
            <a:endParaRPr>
              <a:latin typeface="Times New Roman"/>
              <a:ea typeface="Times New Roman"/>
              <a:cs typeface="Times New Roman"/>
              <a:sym typeface="Times New Roman"/>
            </a:endParaRPr>
          </a:p>
          <a:p>
            <a:pPr indent="-317500" lvl="0" marL="914400" rtl="0" algn="l">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Testing and evaluation: The accuracy of the CBIR system is evaluated using a separate test set of breast cancer images.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cxnSp>
        <p:nvCxnSpPr>
          <p:cNvPr id="279" name="Google Shape;279;p40"/>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80" name="Google Shape;280;p40"/>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81" name="Google Shape;281;p40"/>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82" name="Google Shape;282;p40"/>
          <p:cNvSpPr txBox="1"/>
          <p:nvPr/>
        </p:nvSpPr>
        <p:spPr>
          <a:xfrm>
            <a:off x="540850" y="680850"/>
            <a:ext cx="8495400" cy="450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SzPts val="1400"/>
              <a:buFont typeface="Times New Roman"/>
              <a:buChar char="●"/>
            </a:pPr>
            <a:r>
              <a:rPr b="1" lang="en">
                <a:latin typeface="Times New Roman"/>
                <a:ea typeface="Times New Roman"/>
                <a:cs typeface="Times New Roman"/>
                <a:sym typeface="Times New Roman"/>
              </a:rPr>
              <a:t>MARRow (Multiple Active learning-based Retrieval of informative features for Robust diagnosis of breast cancer</a:t>
            </a:r>
            <a:r>
              <a:rPr lang="en">
                <a:latin typeface="Times New Roman"/>
                <a:ea typeface="Times New Roman"/>
                <a:cs typeface="Times New Roman"/>
                <a:sym typeface="Times New Roman"/>
              </a:rPr>
              <a:t>) is a proposed approach for breast cancer diagnosis using active learning in content-based image retrieval. The approach aims to improve the accuracy and robustness of breast cancer diagnosis by integrating multiple active learning-based retrieval techniques. Approach—</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Image acquisition: Medical images such as mammograms, MRIs are acquired from patients.</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Feature extraction: Relevant features are extracted from the medical images using techniques such as texture analysis, shape analysis, and edge detection.</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Active learning-based retrieval: The extracted features are used to train a retrieval model using active learning techniques such as uncertainty sampling, query-by-committee, and density-weighted methods. The trained model is then used to retrieve informative features from new medical images.</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Diagnosis: The retrieved informative features are used to diagnose breast cancer using classification models such as Support Vector Machines (SVM), Random Forests (RF), and Convolutional Neural Networks (CNN).</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Feedback: The results of the diagnosis are fed back into the active learning-based retrieval model to update the model and improve its accuracy and robustness.</a:t>
            </a:r>
            <a:endParaRPr>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cxnSp>
        <p:nvCxnSpPr>
          <p:cNvPr id="288" name="Google Shape;288;p41"/>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89" name="Google Shape;289;p41"/>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90" name="Google Shape;290;p41"/>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91" name="Google Shape;291;p41"/>
          <p:cNvSpPr txBox="1"/>
          <p:nvPr/>
        </p:nvSpPr>
        <p:spPr>
          <a:xfrm>
            <a:off x="308251" y="639725"/>
            <a:ext cx="8664300" cy="65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900">
                <a:latin typeface="Arial Rounded"/>
                <a:ea typeface="Arial Rounded"/>
                <a:cs typeface="Arial Rounded"/>
                <a:sym typeface="Arial Rounded"/>
              </a:rPr>
              <a:t>A texture features-based medical image retrieval system for breast cancer</a:t>
            </a:r>
            <a:endParaRPr b="1" sz="1900">
              <a:latin typeface="Arial Rounded"/>
              <a:ea typeface="Arial Rounded"/>
              <a:cs typeface="Arial Rounded"/>
              <a:sym typeface="Arial Rounded"/>
            </a:endParaRPr>
          </a:p>
        </p:txBody>
      </p:sp>
      <p:sp>
        <p:nvSpPr>
          <p:cNvPr id="292" name="Google Shape;292;p41"/>
          <p:cNvSpPr txBox="1"/>
          <p:nvPr/>
        </p:nvSpPr>
        <p:spPr>
          <a:xfrm>
            <a:off x="593900" y="1444425"/>
            <a:ext cx="8303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SzPts val="1400"/>
              <a:buFont typeface="Times New Roman"/>
              <a:buChar char="●"/>
            </a:pPr>
            <a:r>
              <a:rPr lang="en">
                <a:latin typeface="Times New Roman"/>
                <a:ea typeface="Times New Roman"/>
                <a:cs typeface="Times New Roman"/>
                <a:sym typeface="Times New Roman"/>
              </a:rPr>
              <a:t>The system typically starts with preprocessing steps to enhance and normalize the image data. Then, texture features such as gray level co-occurrence matrix (GLCM), gray level run length matrix (GLRLM), and gray level size zone matrix (GLSZM) are extracted from the image. These features can capture the spatial distribution of pixel intensities and provide a quantitative representation of the texture properties of the image.</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Next, a retrieval algorithm is applied to compare the texture features of the patient's image with those in a database of previously diagnosed cases. The algorithm can be based on similarity metrics such as Euclidean distance, Mahalanobis distance, or cosine similarity. The retrieved images are then presented to the radiologist for further analysis and diagnosis.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Texture features based medical image retrieval system for breast cancer can provide a valuable tool for radiologists to support diagnosis and improve patient outcomes.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2"/>
          <p:cNvSpPr txBox="1"/>
          <p:nvPr>
            <p:ph type="ctrTitle"/>
          </p:nvPr>
        </p:nvSpPr>
        <p:spPr>
          <a:xfrm>
            <a:off x="661500" y="2197650"/>
            <a:ext cx="7821000" cy="14961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SOTA APPROACH &amp; IMPLEMENTATION </a:t>
            </a:r>
            <a:endParaRPr sz="5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cxnSp>
        <p:nvCxnSpPr>
          <p:cNvPr id="304" name="Google Shape;304;p43"/>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05" name="Google Shape;305;p43"/>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06" name="Google Shape;306;p43"/>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07" name="Google Shape;307;p43"/>
          <p:cNvSpPr txBox="1"/>
          <p:nvPr/>
        </p:nvSpPr>
        <p:spPr>
          <a:xfrm>
            <a:off x="254524" y="724573"/>
            <a:ext cx="3939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u="sng">
                <a:latin typeface="Arial Rounded"/>
                <a:ea typeface="Arial Rounded"/>
                <a:cs typeface="Arial Rounded"/>
                <a:sym typeface="Arial Rounded"/>
              </a:rPr>
              <a:t>SOTA Approach:</a:t>
            </a:r>
            <a:endParaRPr b="1" sz="2400" u="sng">
              <a:latin typeface="Arial Rounded"/>
              <a:ea typeface="Arial Rounded"/>
              <a:cs typeface="Arial Rounded"/>
              <a:sym typeface="Arial Rounded"/>
            </a:endParaRPr>
          </a:p>
        </p:txBody>
      </p:sp>
      <p:pic>
        <p:nvPicPr>
          <p:cNvPr id="308" name="Google Shape;308;p43"/>
          <p:cNvPicPr preferRelativeResize="0"/>
          <p:nvPr/>
        </p:nvPicPr>
        <p:blipFill>
          <a:blip r:embed="rId3">
            <a:alphaModFix/>
          </a:blip>
          <a:stretch>
            <a:fillRect/>
          </a:stretch>
        </p:blipFill>
        <p:spPr>
          <a:xfrm>
            <a:off x="5734850" y="596150"/>
            <a:ext cx="2865925" cy="4322675"/>
          </a:xfrm>
          <a:prstGeom prst="rect">
            <a:avLst/>
          </a:prstGeom>
          <a:noFill/>
          <a:ln>
            <a:noFill/>
          </a:ln>
        </p:spPr>
      </p:pic>
      <p:sp>
        <p:nvSpPr>
          <p:cNvPr id="309" name="Google Shape;309;p43"/>
          <p:cNvSpPr txBox="1"/>
          <p:nvPr/>
        </p:nvSpPr>
        <p:spPr>
          <a:xfrm>
            <a:off x="328750" y="1380800"/>
            <a:ext cx="5228400" cy="358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CNN Based Autoencoder Application in Breast Cancer Image Retrieval</a:t>
            </a:r>
            <a:r>
              <a:rPr lang="en" sz="1500">
                <a:latin typeface="Times New Roman"/>
                <a:ea typeface="Times New Roman"/>
                <a:cs typeface="Times New Roman"/>
                <a:sym typeface="Times New Roman"/>
              </a:rPr>
              <a:t>” is currently the SOTA model for Breast Cancer Image Retrieval on BreakHis Dataset.</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There are mainly 3 stages in this approach</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Autoencoder Training</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Feature Extraction</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Retrieval process and Evaluation</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Evaluation is done on </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Class Level (Main, Sub Classes)</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Magnification Level (40X, 100X, 200X, 400X)</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cxnSp>
        <p:nvCxnSpPr>
          <p:cNvPr id="315" name="Google Shape;315;p44"/>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16" name="Google Shape;316;p44"/>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17" name="Google Shape;317;p44"/>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pic>
        <p:nvPicPr>
          <p:cNvPr id="318" name="Google Shape;318;p44"/>
          <p:cNvPicPr preferRelativeResize="0"/>
          <p:nvPr/>
        </p:nvPicPr>
        <p:blipFill>
          <a:blip r:embed="rId3">
            <a:alphaModFix/>
          </a:blip>
          <a:stretch>
            <a:fillRect/>
          </a:stretch>
        </p:blipFill>
        <p:spPr>
          <a:xfrm>
            <a:off x="2228400" y="724575"/>
            <a:ext cx="4547850" cy="1895300"/>
          </a:xfrm>
          <a:prstGeom prst="rect">
            <a:avLst/>
          </a:prstGeom>
          <a:noFill/>
          <a:ln>
            <a:noFill/>
          </a:ln>
        </p:spPr>
      </p:pic>
      <p:pic>
        <p:nvPicPr>
          <p:cNvPr id="319" name="Google Shape;319;p44"/>
          <p:cNvPicPr preferRelativeResize="0"/>
          <p:nvPr/>
        </p:nvPicPr>
        <p:blipFill>
          <a:blip r:embed="rId4">
            <a:alphaModFix/>
          </a:blip>
          <a:stretch>
            <a:fillRect/>
          </a:stretch>
        </p:blipFill>
        <p:spPr>
          <a:xfrm>
            <a:off x="4650575" y="2858437"/>
            <a:ext cx="3064800" cy="2058963"/>
          </a:xfrm>
          <a:prstGeom prst="rect">
            <a:avLst/>
          </a:prstGeom>
          <a:noFill/>
          <a:ln>
            <a:noFill/>
          </a:ln>
        </p:spPr>
      </p:pic>
      <p:pic>
        <p:nvPicPr>
          <p:cNvPr id="320" name="Google Shape;320;p44"/>
          <p:cNvPicPr preferRelativeResize="0"/>
          <p:nvPr/>
        </p:nvPicPr>
        <p:blipFill>
          <a:blip r:embed="rId5">
            <a:alphaModFix/>
          </a:blip>
          <a:stretch>
            <a:fillRect/>
          </a:stretch>
        </p:blipFill>
        <p:spPr>
          <a:xfrm>
            <a:off x="1396500" y="2788200"/>
            <a:ext cx="2161747" cy="2199424"/>
          </a:xfrm>
          <a:prstGeom prst="rect">
            <a:avLst/>
          </a:prstGeom>
          <a:noFill/>
          <a:ln>
            <a:noFill/>
          </a:ln>
        </p:spPr>
      </p:pic>
      <p:cxnSp>
        <p:nvCxnSpPr>
          <p:cNvPr id="321" name="Google Shape;321;p44"/>
          <p:cNvCxnSpPr/>
          <p:nvPr/>
        </p:nvCxnSpPr>
        <p:spPr>
          <a:xfrm flipH="1" rot="-5400000">
            <a:off x="6299225" y="2027725"/>
            <a:ext cx="1357800" cy="530100"/>
          </a:xfrm>
          <a:prstGeom prst="bentConnector3">
            <a:avLst>
              <a:gd fmla="val 797" name="adj1"/>
            </a:avLst>
          </a:prstGeom>
          <a:noFill/>
          <a:ln cap="flat" cmpd="sng" w="19050">
            <a:solidFill>
              <a:srgbClr val="000000"/>
            </a:solidFill>
            <a:prstDash val="solid"/>
            <a:round/>
            <a:headEnd len="med" w="med" type="none"/>
            <a:tailEnd len="med" w="med" type="triangle"/>
          </a:ln>
        </p:spPr>
      </p:cxnSp>
      <p:cxnSp>
        <p:nvCxnSpPr>
          <p:cNvPr id="322" name="Google Shape;322;p44"/>
          <p:cNvCxnSpPr/>
          <p:nvPr/>
        </p:nvCxnSpPr>
        <p:spPr>
          <a:xfrm flipH="1">
            <a:off x="3764775" y="3734188"/>
            <a:ext cx="625800" cy="900"/>
          </a:xfrm>
          <a:prstGeom prst="straightConnector1">
            <a:avLst/>
          </a:prstGeom>
          <a:noFill/>
          <a:ln cap="flat" cmpd="sng" w="19050">
            <a:solidFill>
              <a:srgbClr val="000000"/>
            </a:solidFill>
            <a:prstDash val="solid"/>
            <a:round/>
            <a:headEnd len="med" w="med" type="none"/>
            <a:tailEnd len="med" w="med" type="triangle"/>
          </a:ln>
        </p:spPr>
      </p:cxnSp>
      <p:sp>
        <p:nvSpPr>
          <p:cNvPr id="323" name="Google Shape;323;p44"/>
          <p:cNvSpPr txBox="1"/>
          <p:nvPr/>
        </p:nvSpPr>
        <p:spPr>
          <a:xfrm>
            <a:off x="4173725" y="521775"/>
            <a:ext cx="11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Training</a:t>
            </a:r>
            <a:endParaRPr b="1">
              <a:latin typeface="Times New Roman"/>
              <a:ea typeface="Times New Roman"/>
              <a:cs typeface="Times New Roman"/>
              <a:sym typeface="Times New Roman"/>
            </a:endParaRPr>
          </a:p>
        </p:txBody>
      </p:sp>
      <p:sp>
        <p:nvSpPr>
          <p:cNvPr id="324" name="Google Shape;324;p44"/>
          <p:cNvSpPr txBox="1"/>
          <p:nvPr/>
        </p:nvSpPr>
        <p:spPr>
          <a:xfrm>
            <a:off x="7639175" y="3687813"/>
            <a:ext cx="110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Feature</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Extraction</a:t>
            </a:r>
            <a:endParaRPr b="1">
              <a:latin typeface="Times New Roman"/>
              <a:ea typeface="Times New Roman"/>
              <a:cs typeface="Times New Roman"/>
              <a:sym typeface="Times New Roman"/>
            </a:endParaRPr>
          </a:p>
        </p:txBody>
      </p:sp>
      <p:sp>
        <p:nvSpPr>
          <p:cNvPr id="325" name="Google Shape;325;p44"/>
          <p:cNvSpPr txBox="1"/>
          <p:nvPr/>
        </p:nvSpPr>
        <p:spPr>
          <a:xfrm>
            <a:off x="293700" y="3628113"/>
            <a:ext cx="110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Retrieval</a:t>
            </a:r>
            <a:endParaRPr b="1">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cxnSp>
        <p:nvCxnSpPr>
          <p:cNvPr id="331" name="Google Shape;331;p45"/>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32" name="Google Shape;332;p45"/>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33" name="Google Shape;333;p45"/>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34" name="Google Shape;334;p45"/>
          <p:cNvSpPr txBox="1"/>
          <p:nvPr/>
        </p:nvSpPr>
        <p:spPr>
          <a:xfrm>
            <a:off x="254524" y="724573"/>
            <a:ext cx="3939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u="sng">
                <a:latin typeface="Arial Rounded"/>
                <a:ea typeface="Arial Rounded"/>
                <a:cs typeface="Arial Rounded"/>
                <a:sym typeface="Arial Rounded"/>
              </a:rPr>
              <a:t>Implementation</a:t>
            </a:r>
            <a:r>
              <a:rPr b="1" lang="en" sz="2400" u="sng">
                <a:latin typeface="Arial Rounded"/>
                <a:ea typeface="Arial Rounded"/>
                <a:cs typeface="Arial Rounded"/>
                <a:sym typeface="Arial Rounded"/>
              </a:rPr>
              <a:t>:</a:t>
            </a:r>
            <a:endParaRPr b="1" sz="2400" u="sng">
              <a:latin typeface="Arial Rounded"/>
              <a:ea typeface="Arial Rounded"/>
              <a:cs typeface="Arial Rounded"/>
              <a:sym typeface="Arial Rounded"/>
            </a:endParaRPr>
          </a:p>
        </p:txBody>
      </p:sp>
      <p:sp>
        <p:nvSpPr>
          <p:cNvPr id="335" name="Google Shape;335;p45"/>
          <p:cNvSpPr txBox="1"/>
          <p:nvPr/>
        </p:nvSpPr>
        <p:spPr>
          <a:xfrm>
            <a:off x="381000" y="1330275"/>
            <a:ext cx="8382000" cy="35184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Integrated both main-class and sub-class categories tasks into a single script.</a:t>
            </a:r>
            <a:endParaRPr sz="15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Training Specs:</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GPU T4x2 (Kaggle Notebook)</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TensorFlow Framework</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Input Image size: (256x256x3)</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MSE Loss</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Adam Optimizer</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Epochs: 20</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Data split: 80:10:10</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Batch size: 16</a:t>
            </a:r>
            <a:endParaRPr sz="15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cxnSp>
        <p:nvCxnSpPr>
          <p:cNvPr id="341" name="Google Shape;341;p46"/>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42" name="Google Shape;342;p46"/>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43" name="Google Shape;343;p46"/>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44" name="Google Shape;344;p46"/>
          <p:cNvSpPr txBox="1"/>
          <p:nvPr/>
        </p:nvSpPr>
        <p:spPr>
          <a:xfrm>
            <a:off x="254527" y="648375"/>
            <a:ext cx="87180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u="sng">
                <a:latin typeface="Arial Rounded"/>
                <a:ea typeface="Arial Rounded"/>
                <a:cs typeface="Arial Rounded"/>
                <a:sym typeface="Arial Rounded"/>
              </a:rPr>
              <a:t>Results</a:t>
            </a:r>
            <a:endParaRPr b="1" sz="2400" u="sng">
              <a:latin typeface="Arial Rounded"/>
              <a:ea typeface="Arial Rounded"/>
              <a:cs typeface="Arial Rounded"/>
              <a:sym typeface="Arial Rounded"/>
            </a:endParaRPr>
          </a:p>
        </p:txBody>
      </p:sp>
      <p:sp>
        <p:nvSpPr>
          <p:cNvPr id="345" name="Google Shape;345;p46"/>
          <p:cNvSpPr txBox="1"/>
          <p:nvPr/>
        </p:nvSpPr>
        <p:spPr>
          <a:xfrm>
            <a:off x="296950" y="1285350"/>
            <a:ext cx="61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rial Rounded"/>
                <a:ea typeface="Arial Rounded"/>
                <a:cs typeface="Arial Rounded"/>
                <a:sym typeface="Arial Rounded"/>
              </a:rPr>
              <a:t>MainClass Category:</a:t>
            </a:r>
            <a:endParaRPr b="1" sz="1800">
              <a:latin typeface="Arial Rounded"/>
              <a:ea typeface="Arial Rounded"/>
              <a:cs typeface="Arial Rounded"/>
              <a:sym typeface="Arial Rounded"/>
            </a:endParaRPr>
          </a:p>
        </p:txBody>
      </p:sp>
      <p:graphicFrame>
        <p:nvGraphicFramePr>
          <p:cNvPr id="346" name="Google Shape;346;p46"/>
          <p:cNvGraphicFramePr/>
          <p:nvPr/>
        </p:nvGraphicFramePr>
        <p:xfrm>
          <a:off x="1037350" y="2453175"/>
          <a:ext cx="3000000" cy="3000000"/>
        </p:xfrm>
        <a:graphic>
          <a:graphicData uri="http://schemas.openxmlformats.org/drawingml/2006/table">
            <a:tbl>
              <a:tblPr>
                <a:noFill/>
                <a:tableStyleId>{0229EB43-B017-4AE9-A1BA-9E71BAEF2E94}</a:tableStyleId>
              </a:tblPr>
              <a:tblGrid>
                <a:gridCol w="2413000"/>
                <a:gridCol w="2413000"/>
                <a:gridCol w="2413000"/>
              </a:tblGrid>
              <a:tr h="381000">
                <a:tc>
                  <a:txBody>
                    <a:bodyPr/>
                    <a:lstStyle/>
                    <a:p>
                      <a:pPr indent="0" lvl="0" marL="0" rtl="0" algn="ctr">
                        <a:spcBef>
                          <a:spcPts val="0"/>
                        </a:spcBef>
                        <a:spcAft>
                          <a:spcPts val="0"/>
                        </a:spcAft>
                        <a:buNone/>
                      </a:pPr>
                      <a:r>
                        <a:rPr lang="en"/>
                        <a:t>Magnification</a:t>
                      </a:r>
                      <a:endParaRPr/>
                    </a:p>
                  </a:txBody>
                  <a:tcPr marT="91425" marB="91425" marR="91425" marL="91425"/>
                </a:tc>
                <a:tc>
                  <a:txBody>
                    <a:bodyPr/>
                    <a:lstStyle/>
                    <a:p>
                      <a:pPr indent="0" lvl="0" marL="0" rtl="0" algn="ctr">
                        <a:spcBef>
                          <a:spcPts val="0"/>
                        </a:spcBef>
                        <a:spcAft>
                          <a:spcPts val="0"/>
                        </a:spcAft>
                        <a:buNone/>
                      </a:pPr>
                      <a:r>
                        <a:rPr lang="en"/>
                        <a:t>Precision</a:t>
                      </a:r>
                      <a:endParaRPr/>
                    </a:p>
                  </a:txBody>
                  <a:tcPr marT="91425" marB="91425" marR="91425" marL="91425"/>
                </a:tc>
                <a:tc>
                  <a:txBody>
                    <a:bodyPr/>
                    <a:lstStyle/>
                    <a:p>
                      <a:pPr indent="0" lvl="0" marL="0" rtl="0" algn="ctr">
                        <a:spcBef>
                          <a:spcPts val="0"/>
                        </a:spcBef>
                        <a:spcAft>
                          <a:spcPts val="0"/>
                        </a:spcAft>
                        <a:buNone/>
                      </a:pPr>
                      <a:r>
                        <a:rPr lang="en"/>
                        <a:t>Recall</a:t>
                      </a:r>
                      <a:endParaRPr/>
                    </a:p>
                  </a:txBody>
                  <a:tcPr marT="91425" marB="91425" marR="91425" marL="91425"/>
                </a:tc>
              </a:tr>
              <a:tr h="381000">
                <a:tc>
                  <a:txBody>
                    <a:bodyPr/>
                    <a:lstStyle/>
                    <a:p>
                      <a:pPr indent="0" lvl="0" marL="0" rtl="0" algn="ctr">
                        <a:spcBef>
                          <a:spcPts val="0"/>
                        </a:spcBef>
                        <a:spcAft>
                          <a:spcPts val="0"/>
                        </a:spcAft>
                        <a:buNone/>
                      </a:pPr>
                      <a:r>
                        <a:rPr lang="en"/>
                        <a:t>40X</a:t>
                      </a:r>
                      <a:endParaRPr/>
                    </a:p>
                  </a:txBody>
                  <a:tcPr marT="91425" marB="91425" marR="91425" marL="91425"/>
                </a:tc>
                <a:tc>
                  <a:txBody>
                    <a:bodyPr/>
                    <a:lstStyle/>
                    <a:p>
                      <a:pPr indent="0" lvl="0" marL="0" rtl="0" algn="ctr">
                        <a:spcBef>
                          <a:spcPts val="0"/>
                        </a:spcBef>
                        <a:spcAft>
                          <a:spcPts val="0"/>
                        </a:spcAft>
                        <a:buNone/>
                      </a:pPr>
                      <a:r>
                        <a:rPr lang="en"/>
                        <a:t>0.933</a:t>
                      </a:r>
                      <a:endParaRPr/>
                    </a:p>
                  </a:txBody>
                  <a:tcPr marT="91425" marB="91425" marR="91425" marL="91425"/>
                </a:tc>
                <a:tc>
                  <a:txBody>
                    <a:bodyPr/>
                    <a:lstStyle/>
                    <a:p>
                      <a:pPr indent="0" lvl="0" marL="0" rtl="0" algn="ctr">
                        <a:spcBef>
                          <a:spcPts val="0"/>
                        </a:spcBef>
                        <a:spcAft>
                          <a:spcPts val="0"/>
                        </a:spcAft>
                        <a:buNone/>
                      </a:pPr>
                      <a:r>
                        <a:rPr lang="en"/>
                        <a:t>0.793</a:t>
                      </a:r>
                      <a:endParaRPr/>
                    </a:p>
                  </a:txBody>
                  <a:tcPr marT="91425" marB="91425" marR="91425" marL="91425"/>
                </a:tc>
              </a:tr>
              <a:tr h="381000">
                <a:tc>
                  <a:txBody>
                    <a:bodyPr/>
                    <a:lstStyle/>
                    <a:p>
                      <a:pPr indent="0" lvl="0" marL="0" rtl="0" algn="ctr">
                        <a:spcBef>
                          <a:spcPts val="0"/>
                        </a:spcBef>
                        <a:spcAft>
                          <a:spcPts val="0"/>
                        </a:spcAft>
                        <a:buNone/>
                      </a:pPr>
                      <a:r>
                        <a:rPr lang="en"/>
                        <a:t>100X</a:t>
                      </a:r>
                      <a:endParaRPr/>
                    </a:p>
                  </a:txBody>
                  <a:tcPr marT="91425" marB="91425" marR="91425" marL="91425"/>
                </a:tc>
                <a:tc>
                  <a:txBody>
                    <a:bodyPr/>
                    <a:lstStyle/>
                    <a:p>
                      <a:pPr indent="0" lvl="0" marL="0" rtl="0" algn="ctr">
                        <a:spcBef>
                          <a:spcPts val="0"/>
                        </a:spcBef>
                        <a:spcAft>
                          <a:spcPts val="0"/>
                        </a:spcAft>
                        <a:buNone/>
                      </a:pPr>
                      <a:r>
                        <a:rPr lang="en"/>
                        <a:t>0.924</a:t>
                      </a:r>
                      <a:endParaRPr/>
                    </a:p>
                  </a:txBody>
                  <a:tcPr marT="91425" marB="91425" marR="91425" marL="91425"/>
                </a:tc>
                <a:tc>
                  <a:txBody>
                    <a:bodyPr/>
                    <a:lstStyle/>
                    <a:p>
                      <a:pPr indent="0" lvl="0" marL="0" rtl="0" algn="ctr">
                        <a:spcBef>
                          <a:spcPts val="0"/>
                        </a:spcBef>
                        <a:spcAft>
                          <a:spcPts val="0"/>
                        </a:spcAft>
                        <a:buNone/>
                      </a:pPr>
                      <a:r>
                        <a:rPr lang="en"/>
                        <a:t>0.771</a:t>
                      </a:r>
                      <a:endParaRPr/>
                    </a:p>
                  </a:txBody>
                  <a:tcPr marT="91425" marB="91425" marR="91425" marL="91425"/>
                </a:tc>
              </a:tr>
              <a:tr h="381000">
                <a:tc>
                  <a:txBody>
                    <a:bodyPr/>
                    <a:lstStyle/>
                    <a:p>
                      <a:pPr indent="0" lvl="0" marL="0" rtl="0" algn="ctr">
                        <a:spcBef>
                          <a:spcPts val="0"/>
                        </a:spcBef>
                        <a:spcAft>
                          <a:spcPts val="0"/>
                        </a:spcAft>
                        <a:buNone/>
                      </a:pPr>
                      <a:r>
                        <a:rPr lang="en"/>
                        <a:t>200X</a:t>
                      </a:r>
                      <a:endParaRPr/>
                    </a:p>
                  </a:txBody>
                  <a:tcPr marT="91425" marB="91425" marR="91425" marL="91425"/>
                </a:tc>
                <a:tc>
                  <a:txBody>
                    <a:bodyPr/>
                    <a:lstStyle/>
                    <a:p>
                      <a:pPr indent="0" lvl="0" marL="0" rtl="0" algn="ctr">
                        <a:spcBef>
                          <a:spcPts val="0"/>
                        </a:spcBef>
                        <a:spcAft>
                          <a:spcPts val="0"/>
                        </a:spcAft>
                        <a:buNone/>
                      </a:pPr>
                      <a:r>
                        <a:rPr lang="en"/>
                        <a:t>0.973</a:t>
                      </a:r>
                      <a:endParaRPr/>
                    </a:p>
                  </a:txBody>
                  <a:tcPr marT="91425" marB="91425" marR="91425" marL="91425"/>
                </a:tc>
                <a:tc>
                  <a:txBody>
                    <a:bodyPr/>
                    <a:lstStyle/>
                    <a:p>
                      <a:pPr indent="0" lvl="0" marL="0" rtl="0" algn="ctr">
                        <a:spcBef>
                          <a:spcPts val="0"/>
                        </a:spcBef>
                        <a:spcAft>
                          <a:spcPts val="0"/>
                        </a:spcAft>
                        <a:buNone/>
                      </a:pPr>
                      <a:r>
                        <a:rPr lang="en"/>
                        <a:t>0.846</a:t>
                      </a:r>
                      <a:endParaRPr/>
                    </a:p>
                  </a:txBody>
                  <a:tcPr marT="91425" marB="91425" marR="91425" marL="91425"/>
                </a:tc>
              </a:tr>
              <a:tr h="381000">
                <a:tc>
                  <a:txBody>
                    <a:bodyPr/>
                    <a:lstStyle/>
                    <a:p>
                      <a:pPr indent="0" lvl="0" marL="0" rtl="0" algn="ctr">
                        <a:spcBef>
                          <a:spcPts val="0"/>
                        </a:spcBef>
                        <a:spcAft>
                          <a:spcPts val="0"/>
                        </a:spcAft>
                        <a:buNone/>
                      </a:pPr>
                      <a:r>
                        <a:rPr lang="en"/>
                        <a:t>400X</a:t>
                      </a:r>
                      <a:endParaRPr/>
                    </a:p>
                  </a:txBody>
                  <a:tcPr marT="91425" marB="91425" marR="91425" marL="91425"/>
                </a:tc>
                <a:tc>
                  <a:txBody>
                    <a:bodyPr/>
                    <a:lstStyle/>
                    <a:p>
                      <a:pPr indent="0" lvl="0" marL="0" rtl="0" algn="ctr">
                        <a:spcBef>
                          <a:spcPts val="0"/>
                        </a:spcBef>
                        <a:spcAft>
                          <a:spcPts val="0"/>
                        </a:spcAft>
                        <a:buNone/>
                      </a:pPr>
                      <a:r>
                        <a:rPr lang="en"/>
                        <a:t>0.945</a:t>
                      </a:r>
                      <a:endParaRPr/>
                    </a:p>
                  </a:txBody>
                  <a:tcPr marT="91425" marB="91425" marR="91425" marL="91425"/>
                </a:tc>
                <a:tc>
                  <a:txBody>
                    <a:bodyPr/>
                    <a:lstStyle/>
                    <a:p>
                      <a:pPr indent="0" lvl="0" marL="0" rtl="0" algn="ctr">
                        <a:spcBef>
                          <a:spcPts val="0"/>
                        </a:spcBef>
                        <a:spcAft>
                          <a:spcPts val="0"/>
                        </a:spcAft>
                        <a:buNone/>
                      </a:pPr>
                      <a:r>
                        <a:rPr lang="en"/>
                        <a:t>0.770</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cxnSp>
        <p:nvCxnSpPr>
          <p:cNvPr id="155" name="Google Shape;155;p29"/>
          <p:cNvCxnSpPr/>
          <p:nvPr/>
        </p:nvCxnSpPr>
        <p:spPr>
          <a:xfrm>
            <a:off x="6079331" y="392173"/>
            <a:ext cx="3064669" cy="0"/>
          </a:xfrm>
          <a:prstGeom prst="straightConnector1">
            <a:avLst/>
          </a:prstGeom>
          <a:noFill/>
          <a:ln cap="flat" cmpd="sng" w="9525">
            <a:solidFill>
              <a:srgbClr val="085763"/>
            </a:solidFill>
            <a:prstDash val="solid"/>
            <a:miter lim="800000"/>
            <a:headEnd len="med" w="med" type="oval"/>
            <a:tailEnd len="sm" w="sm" type="none"/>
          </a:ln>
        </p:spPr>
      </p:cxnSp>
      <p:sp>
        <p:nvSpPr>
          <p:cNvPr id="156" name="Google Shape;156;p29"/>
          <p:cNvSpPr txBox="1"/>
          <p:nvPr/>
        </p:nvSpPr>
        <p:spPr>
          <a:xfrm>
            <a:off x="171450" y="142875"/>
            <a:ext cx="8801100" cy="581698"/>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latin typeface="Century Gothic"/>
                <a:ea typeface="Century Gothic"/>
                <a:cs typeface="Century Gothic"/>
                <a:sym typeface="Century Gothic"/>
              </a:rPr>
            </a:br>
            <a:endParaRPr sz="2100">
              <a:latin typeface="Century Gothic"/>
              <a:ea typeface="Century Gothic"/>
              <a:cs typeface="Century Gothic"/>
              <a:sym typeface="Century Gothic"/>
            </a:endParaRPr>
          </a:p>
        </p:txBody>
      </p:sp>
      <p:cxnSp>
        <p:nvCxnSpPr>
          <p:cNvPr id="157" name="Google Shape;157;p29"/>
          <p:cNvCxnSpPr/>
          <p:nvPr/>
        </p:nvCxnSpPr>
        <p:spPr>
          <a:xfrm>
            <a:off x="0" y="392173"/>
            <a:ext cx="3064669" cy="0"/>
          </a:xfrm>
          <a:prstGeom prst="straightConnector1">
            <a:avLst/>
          </a:prstGeom>
          <a:noFill/>
          <a:ln cap="flat" cmpd="sng" w="9525">
            <a:solidFill>
              <a:srgbClr val="085763"/>
            </a:solidFill>
            <a:prstDash val="solid"/>
            <a:miter lim="800000"/>
            <a:headEnd len="sm" w="sm" type="none"/>
            <a:tailEnd len="med" w="med" type="oval"/>
          </a:ln>
        </p:spPr>
      </p:cxnSp>
      <p:sp>
        <p:nvSpPr>
          <p:cNvPr id="158" name="Google Shape;158;p29"/>
          <p:cNvSpPr txBox="1"/>
          <p:nvPr/>
        </p:nvSpPr>
        <p:spPr>
          <a:xfrm>
            <a:off x="3186260" y="872644"/>
            <a:ext cx="3261600" cy="4572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1"/>
              </a:buClr>
              <a:buSzPts val="3300"/>
              <a:buFont typeface="Century Gothic"/>
              <a:buNone/>
            </a:pPr>
            <a:r>
              <a:rPr b="1" lang="en" sz="3300">
                <a:latin typeface="Century Gothic"/>
                <a:ea typeface="Century Gothic"/>
                <a:cs typeface="Century Gothic"/>
                <a:sym typeface="Century Gothic"/>
              </a:rPr>
              <a:t>Team Members</a:t>
            </a:r>
            <a:endParaRPr sz="3300">
              <a:latin typeface="Century Gothic"/>
              <a:ea typeface="Century Gothic"/>
              <a:cs typeface="Century Gothic"/>
              <a:sym typeface="Century Gothic"/>
            </a:endParaRPr>
          </a:p>
        </p:txBody>
      </p:sp>
      <p:graphicFrame>
        <p:nvGraphicFramePr>
          <p:cNvPr id="159" name="Google Shape;159;p29"/>
          <p:cNvGraphicFramePr/>
          <p:nvPr/>
        </p:nvGraphicFramePr>
        <p:xfrm>
          <a:off x="764509" y="1403703"/>
          <a:ext cx="3000000" cy="3000000"/>
        </p:xfrm>
        <a:graphic>
          <a:graphicData uri="http://schemas.openxmlformats.org/drawingml/2006/table">
            <a:tbl>
              <a:tblPr bandRow="1" firstCol="1" firstRow="1">
                <a:noFill/>
                <a:tableStyleId>{90E1F506-7981-4086-9B31-8123B928D6DF}</a:tableStyleId>
              </a:tblPr>
              <a:tblGrid>
                <a:gridCol w="2131200"/>
                <a:gridCol w="1447325"/>
                <a:gridCol w="4526575"/>
              </a:tblGrid>
              <a:tr h="422825">
                <a:tc>
                  <a:txBody>
                    <a:bodyPr/>
                    <a:lstStyle/>
                    <a:p>
                      <a:pPr indent="0" lvl="0" marL="0" marR="0" rtl="0" algn="ctr">
                        <a:lnSpc>
                          <a:spcPct val="106000"/>
                        </a:lnSpc>
                        <a:spcBef>
                          <a:spcPts val="0"/>
                        </a:spcBef>
                        <a:spcAft>
                          <a:spcPts val="0"/>
                        </a:spcAft>
                        <a:buNone/>
                      </a:pPr>
                      <a:r>
                        <a:rPr lang="en" sz="1200" u="none" cap="none" strike="noStrike">
                          <a:solidFill>
                            <a:srgbClr val="000000"/>
                          </a:solidFill>
                          <a:latin typeface="Times New Roman"/>
                          <a:ea typeface="Times New Roman"/>
                          <a:cs typeface="Times New Roman"/>
                          <a:sym typeface="Times New Roman"/>
                        </a:rPr>
                        <a:t>Name</a:t>
                      </a:r>
                      <a:endParaRPr sz="1200" u="none" cap="none" strike="noStrike">
                        <a:solidFill>
                          <a:srgbClr val="000000"/>
                        </a:solidFill>
                        <a:latin typeface="Times New Roman"/>
                        <a:ea typeface="Times New Roman"/>
                        <a:cs typeface="Times New Roman"/>
                        <a:sym typeface="Times New Roman"/>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6000"/>
                        </a:lnSpc>
                        <a:spcBef>
                          <a:spcPts val="0"/>
                        </a:spcBef>
                        <a:spcAft>
                          <a:spcPts val="0"/>
                        </a:spcAft>
                        <a:buNone/>
                      </a:pPr>
                      <a:r>
                        <a:rPr lang="en" sz="1200" u="none" cap="none" strike="noStrike">
                          <a:solidFill>
                            <a:srgbClr val="000000"/>
                          </a:solidFill>
                          <a:latin typeface="Times New Roman"/>
                          <a:ea typeface="Times New Roman"/>
                          <a:cs typeface="Times New Roman"/>
                          <a:sym typeface="Times New Roman"/>
                        </a:rPr>
                        <a:t>Roll No</a:t>
                      </a:r>
                      <a:endParaRPr sz="1200" u="none" cap="none" strike="noStrike">
                        <a:solidFill>
                          <a:srgbClr val="000000"/>
                        </a:solidFill>
                        <a:latin typeface="Times New Roman"/>
                        <a:ea typeface="Times New Roman"/>
                        <a:cs typeface="Times New Roman"/>
                        <a:sym typeface="Times New Roman"/>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6000"/>
                        </a:lnSpc>
                        <a:spcBef>
                          <a:spcPts val="0"/>
                        </a:spcBef>
                        <a:spcAft>
                          <a:spcPts val="0"/>
                        </a:spcAft>
                        <a:buNone/>
                      </a:pPr>
                      <a:r>
                        <a:rPr lang="en" sz="1200">
                          <a:solidFill>
                            <a:srgbClr val="000000"/>
                          </a:solidFill>
                          <a:latin typeface="Times New Roman"/>
                          <a:ea typeface="Times New Roman"/>
                          <a:cs typeface="Times New Roman"/>
                          <a:sym typeface="Times New Roman"/>
                        </a:rPr>
                        <a:t>Contribution</a:t>
                      </a:r>
                      <a:endParaRPr sz="1200" u="none" cap="none" strike="noStrike">
                        <a:solidFill>
                          <a:srgbClr val="000000"/>
                        </a:solidFill>
                        <a:latin typeface="Times New Roman"/>
                        <a:ea typeface="Times New Roman"/>
                        <a:cs typeface="Times New Roman"/>
                        <a:sym typeface="Times New Roman"/>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13050">
                <a:tc>
                  <a:txBody>
                    <a:bodyPr/>
                    <a:lstStyle/>
                    <a:p>
                      <a:pPr indent="0" lvl="0" marL="0" rtl="0" algn="ctr">
                        <a:lnSpc>
                          <a:spcPct val="115000"/>
                        </a:lnSpc>
                        <a:spcBef>
                          <a:spcPts val="0"/>
                        </a:spcBef>
                        <a:spcAft>
                          <a:spcPts val="0"/>
                        </a:spcAft>
                        <a:buNone/>
                      </a:pPr>
                      <a:r>
                        <a:rPr lang="en" sz="1100">
                          <a:solidFill>
                            <a:srgbClr val="000000"/>
                          </a:solidFill>
                          <a:latin typeface="Times New Roman"/>
                          <a:ea typeface="Times New Roman"/>
                          <a:cs typeface="Times New Roman"/>
                          <a:sym typeface="Times New Roman"/>
                        </a:rPr>
                        <a:t>D G Pranathi</a:t>
                      </a:r>
                      <a:endParaRPr sz="1100" u="none" cap="none" strike="noStrike">
                        <a:solidFill>
                          <a:srgbClr val="000000"/>
                        </a:solidFill>
                        <a:latin typeface="Times New Roman"/>
                        <a:ea typeface="Times New Roman"/>
                        <a:cs typeface="Times New Roman"/>
                        <a:sym typeface="Times New Roman"/>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rgbClr val="000000"/>
                          </a:solidFill>
                          <a:latin typeface="Times New Roman"/>
                          <a:ea typeface="Times New Roman"/>
                          <a:cs typeface="Times New Roman"/>
                          <a:sym typeface="Times New Roman"/>
                        </a:rPr>
                        <a:t>19CS10025</a:t>
                      </a:r>
                      <a:endParaRPr sz="1100" u="none" cap="none" strike="noStrike">
                        <a:solidFill>
                          <a:srgbClr val="000000"/>
                        </a:solidFill>
                        <a:latin typeface="Times New Roman"/>
                        <a:ea typeface="Times New Roman"/>
                        <a:cs typeface="Times New Roman"/>
                        <a:sym typeface="Times New Roman"/>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Wrote the necessary code and scripts to carry out the experiments.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Tested and validated the code to ensure accuracy and reliability of results.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Analyzed the data obtained from the experiments to draw meaningful conclusions.</a:t>
                      </a:r>
                      <a:endParaRPr sz="1200">
                        <a:solidFill>
                          <a:srgbClr val="000000"/>
                        </a:solidFill>
                        <a:latin typeface="Arial"/>
                        <a:ea typeface="Arial"/>
                        <a:cs typeface="Arial"/>
                        <a:sym typeface="Arial"/>
                      </a:endParaRPr>
                    </a:p>
                  </a:txBody>
                  <a:tcPr marT="0" marB="0" marR="51425" marL="5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683975">
                <a:tc>
                  <a:txBody>
                    <a:bodyPr/>
                    <a:lstStyle/>
                    <a:p>
                      <a:pPr indent="0" lvl="0" marL="0" rtl="0" algn="ctr">
                        <a:lnSpc>
                          <a:spcPct val="115000"/>
                        </a:lnSpc>
                        <a:spcBef>
                          <a:spcPts val="0"/>
                        </a:spcBef>
                        <a:spcAft>
                          <a:spcPts val="0"/>
                        </a:spcAft>
                        <a:buNone/>
                      </a:pPr>
                      <a:r>
                        <a:rPr lang="en" sz="1100">
                          <a:solidFill>
                            <a:srgbClr val="000000"/>
                          </a:solidFill>
                        </a:rPr>
                        <a:t>Sonu Kumar Yadav</a:t>
                      </a:r>
                      <a:endParaRPr sz="11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rgbClr val="000000"/>
                          </a:solidFill>
                        </a:rPr>
                        <a:t>20CS10061</a:t>
                      </a:r>
                      <a:endParaRPr sz="11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200">
                          <a:solidFill>
                            <a:srgbClr val="000000"/>
                          </a:solidFill>
                        </a:rPr>
                        <a:t>Conducted thorough research on the assigned topic </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 Helped Bhagoti in Report making. </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Ensured that the report adhered to the guidelines of the ARR format</a:t>
                      </a:r>
                      <a:endParaRPr sz="12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r h="683975">
                <a:tc>
                  <a:txBody>
                    <a:bodyPr/>
                    <a:lstStyle/>
                    <a:p>
                      <a:pPr indent="0" lvl="0" marL="0" rtl="0" algn="ctr">
                        <a:lnSpc>
                          <a:spcPct val="115000"/>
                        </a:lnSpc>
                        <a:spcBef>
                          <a:spcPts val="0"/>
                        </a:spcBef>
                        <a:spcAft>
                          <a:spcPts val="0"/>
                        </a:spcAft>
                        <a:buNone/>
                      </a:pPr>
                      <a:r>
                        <a:rPr lang="en" sz="1100">
                          <a:solidFill>
                            <a:srgbClr val="000000"/>
                          </a:solidFill>
                          <a:latin typeface="Times New Roman"/>
                          <a:ea typeface="Times New Roman"/>
                          <a:cs typeface="Times New Roman"/>
                          <a:sym typeface="Times New Roman"/>
                        </a:rPr>
                        <a:t>Bhagoti </a:t>
                      </a:r>
                      <a:endParaRPr sz="1100" u="none" cap="none" strike="noStrike">
                        <a:solidFill>
                          <a:srgbClr val="00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rgbClr val="000000"/>
                          </a:solidFill>
                          <a:latin typeface="Times New Roman"/>
                          <a:ea typeface="Times New Roman"/>
                          <a:cs typeface="Times New Roman"/>
                          <a:sym typeface="Times New Roman"/>
                        </a:rPr>
                        <a:t>20CS30010</a:t>
                      </a:r>
                      <a:endParaRPr sz="1100" u="none" cap="none" strike="noStrike">
                        <a:solidFill>
                          <a:srgbClr val="00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200">
                          <a:solidFill>
                            <a:srgbClr val="000000"/>
                          </a:solidFill>
                        </a:rPr>
                        <a:t>Conducted thorough research on the assigned topic</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Gathered information from reliable sources</a:t>
                      </a:r>
                      <a:endParaRPr sz="1200">
                        <a:solidFill>
                          <a:srgbClr val="000000"/>
                        </a:solidFill>
                      </a:endParaRPr>
                    </a:p>
                    <a:p>
                      <a:pPr indent="0" lvl="0" marL="0" rtl="0" algn="l">
                        <a:lnSpc>
                          <a:spcPct val="115000"/>
                        </a:lnSpc>
                        <a:spcBef>
                          <a:spcPts val="0"/>
                        </a:spcBef>
                        <a:spcAft>
                          <a:spcPts val="0"/>
                        </a:spcAft>
                        <a:buNone/>
                      </a:pPr>
                      <a:r>
                        <a:rPr lang="en" sz="1200">
                          <a:solidFill>
                            <a:srgbClr val="000000"/>
                          </a:solidFill>
                        </a:rPr>
                        <a:t>Compiled the findings into a well-structured report</a:t>
                      </a:r>
                      <a:endParaRPr sz="12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cxnSp>
        <p:nvCxnSpPr>
          <p:cNvPr id="352" name="Google Shape;352;p47"/>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53" name="Google Shape;353;p47"/>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54" name="Google Shape;354;p47"/>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55" name="Google Shape;355;p47"/>
          <p:cNvSpPr txBox="1"/>
          <p:nvPr/>
        </p:nvSpPr>
        <p:spPr>
          <a:xfrm>
            <a:off x="254527" y="648375"/>
            <a:ext cx="87180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u="sng">
                <a:latin typeface="Arial Rounded"/>
                <a:ea typeface="Arial Rounded"/>
                <a:cs typeface="Arial Rounded"/>
                <a:sym typeface="Arial Rounded"/>
              </a:rPr>
              <a:t>Results</a:t>
            </a:r>
            <a:endParaRPr b="1" sz="2400" u="sng">
              <a:latin typeface="Arial Rounded"/>
              <a:ea typeface="Arial Rounded"/>
              <a:cs typeface="Arial Rounded"/>
              <a:sym typeface="Arial Rounded"/>
            </a:endParaRPr>
          </a:p>
        </p:txBody>
      </p:sp>
      <p:sp>
        <p:nvSpPr>
          <p:cNvPr id="356" name="Google Shape;356;p47"/>
          <p:cNvSpPr txBox="1"/>
          <p:nvPr/>
        </p:nvSpPr>
        <p:spPr>
          <a:xfrm>
            <a:off x="296950" y="1285350"/>
            <a:ext cx="61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rial Rounded"/>
                <a:ea typeface="Arial Rounded"/>
                <a:cs typeface="Arial Rounded"/>
                <a:sym typeface="Arial Rounded"/>
              </a:rPr>
              <a:t>Sub</a:t>
            </a:r>
            <a:r>
              <a:rPr b="1" lang="en" sz="1800">
                <a:latin typeface="Arial Rounded"/>
                <a:ea typeface="Arial Rounded"/>
                <a:cs typeface="Arial Rounded"/>
                <a:sym typeface="Arial Rounded"/>
              </a:rPr>
              <a:t>Class Category:</a:t>
            </a:r>
            <a:endParaRPr b="1" sz="1800">
              <a:latin typeface="Arial Rounded"/>
              <a:ea typeface="Arial Rounded"/>
              <a:cs typeface="Arial Rounded"/>
              <a:sym typeface="Arial Rounded"/>
            </a:endParaRPr>
          </a:p>
        </p:txBody>
      </p:sp>
      <p:graphicFrame>
        <p:nvGraphicFramePr>
          <p:cNvPr id="357" name="Google Shape;357;p47"/>
          <p:cNvGraphicFramePr/>
          <p:nvPr/>
        </p:nvGraphicFramePr>
        <p:xfrm>
          <a:off x="1037350" y="2453175"/>
          <a:ext cx="3000000" cy="3000000"/>
        </p:xfrm>
        <a:graphic>
          <a:graphicData uri="http://schemas.openxmlformats.org/drawingml/2006/table">
            <a:tbl>
              <a:tblPr>
                <a:noFill/>
                <a:tableStyleId>{0229EB43-B017-4AE9-A1BA-9E71BAEF2E94}</a:tableStyleId>
              </a:tblPr>
              <a:tblGrid>
                <a:gridCol w="2413000"/>
                <a:gridCol w="2413000"/>
                <a:gridCol w="2413000"/>
              </a:tblGrid>
              <a:tr h="381000">
                <a:tc>
                  <a:txBody>
                    <a:bodyPr/>
                    <a:lstStyle/>
                    <a:p>
                      <a:pPr indent="0" lvl="0" marL="0" rtl="0" algn="ctr">
                        <a:spcBef>
                          <a:spcPts val="0"/>
                        </a:spcBef>
                        <a:spcAft>
                          <a:spcPts val="0"/>
                        </a:spcAft>
                        <a:buNone/>
                      </a:pPr>
                      <a:r>
                        <a:rPr lang="en"/>
                        <a:t>Magnification</a:t>
                      </a:r>
                      <a:endParaRPr/>
                    </a:p>
                  </a:txBody>
                  <a:tcPr marT="91425" marB="91425" marR="91425" marL="91425"/>
                </a:tc>
                <a:tc>
                  <a:txBody>
                    <a:bodyPr/>
                    <a:lstStyle/>
                    <a:p>
                      <a:pPr indent="0" lvl="0" marL="0" rtl="0" algn="ctr">
                        <a:spcBef>
                          <a:spcPts val="0"/>
                        </a:spcBef>
                        <a:spcAft>
                          <a:spcPts val="0"/>
                        </a:spcAft>
                        <a:buNone/>
                      </a:pPr>
                      <a:r>
                        <a:rPr lang="en"/>
                        <a:t>Precision</a:t>
                      </a:r>
                      <a:endParaRPr/>
                    </a:p>
                  </a:txBody>
                  <a:tcPr marT="91425" marB="91425" marR="91425" marL="91425"/>
                </a:tc>
                <a:tc>
                  <a:txBody>
                    <a:bodyPr/>
                    <a:lstStyle/>
                    <a:p>
                      <a:pPr indent="0" lvl="0" marL="0" rtl="0" algn="ctr">
                        <a:spcBef>
                          <a:spcPts val="0"/>
                        </a:spcBef>
                        <a:spcAft>
                          <a:spcPts val="0"/>
                        </a:spcAft>
                        <a:buNone/>
                      </a:pPr>
                      <a:r>
                        <a:rPr lang="en"/>
                        <a:t>Recall</a:t>
                      </a:r>
                      <a:endParaRPr/>
                    </a:p>
                  </a:txBody>
                  <a:tcPr marT="91425" marB="91425" marR="91425" marL="91425"/>
                </a:tc>
              </a:tr>
              <a:tr h="381000">
                <a:tc>
                  <a:txBody>
                    <a:bodyPr/>
                    <a:lstStyle/>
                    <a:p>
                      <a:pPr indent="0" lvl="0" marL="0" rtl="0" algn="ctr">
                        <a:spcBef>
                          <a:spcPts val="0"/>
                        </a:spcBef>
                        <a:spcAft>
                          <a:spcPts val="0"/>
                        </a:spcAft>
                        <a:buNone/>
                      </a:pPr>
                      <a:r>
                        <a:rPr lang="en"/>
                        <a:t>40X</a:t>
                      </a:r>
                      <a:endParaRPr/>
                    </a:p>
                  </a:txBody>
                  <a:tcPr marT="91425" marB="91425" marR="91425" marL="91425"/>
                </a:tc>
                <a:tc>
                  <a:txBody>
                    <a:bodyPr/>
                    <a:lstStyle/>
                    <a:p>
                      <a:pPr indent="0" lvl="0" marL="0" rtl="0" algn="ctr">
                        <a:spcBef>
                          <a:spcPts val="0"/>
                        </a:spcBef>
                        <a:spcAft>
                          <a:spcPts val="0"/>
                        </a:spcAft>
                        <a:buNone/>
                      </a:pPr>
                      <a:r>
                        <a:rPr lang="en"/>
                        <a:t>0.689</a:t>
                      </a:r>
                      <a:endParaRPr/>
                    </a:p>
                  </a:txBody>
                  <a:tcPr marT="91425" marB="91425" marR="91425" marL="91425"/>
                </a:tc>
                <a:tc>
                  <a:txBody>
                    <a:bodyPr/>
                    <a:lstStyle/>
                    <a:p>
                      <a:pPr indent="0" lvl="0" marL="0" rtl="0" algn="ctr">
                        <a:spcBef>
                          <a:spcPts val="0"/>
                        </a:spcBef>
                        <a:spcAft>
                          <a:spcPts val="0"/>
                        </a:spcAft>
                        <a:buNone/>
                      </a:pPr>
                      <a:r>
                        <a:rPr lang="en"/>
                        <a:t>0.422</a:t>
                      </a:r>
                      <a:endParaRPr/>
                    </a:p>
                  </a:txBody>
                  <a:tcPr marT="91425" marB="91425" marR="91425" marL="91425"/>
                </a:tc>
              </a:tr>
              <a:tr h="381000">
                <a:tc>
                  <a:txBody>
                    <a:bodyPr/>
                    <a:lstStyle/>
                    <a:p>
                      <a:pPr indent="0" lvl="0" marL="0" rtl="0" algn="ctr">
                        <a:spcBef>
                          <a:spcPts val="0"/>
                        </a:spcBef>
                        <a:spcAft>
                          <a:spcPts val="0"/>
                        </a:spcAft>
                        <a:buNone/>
                      </a:pPr>
                      <a:r>
                        <a:rPr lang="en"/>
                        <a:t>100X</a:t>
                      </a:r>
                      <a:endParaRPr/>
                    </a:p>
                  </a:txBody>
                  <a:tcPr marT="91425" marB="91425" marR="91425" marL="91425"/>
                </a:tc>
                <a:tc>
                  <a:txBody>
                    <a:bodyPr/>
                    <a:lstStyle/>
                    <a:p>
                      <a:pPr indent="0" lvl="0" marL="0" rtl="0" algn="ctr">
                        <a:spcBef>
                          <a:spcPts val="0"/>
                        </a:spcBef>
                        <a:spcAft>
                          <a:spcPts val="0"/>
                        </a:spcAft>
                        <a:buNone/>
                      </a:pPr>
                      <a:r>
                        <a:rPr lang="en"/>
                        <a:t>0.635</a:t>
                      </a:r>
                      <a:endParaRPr/>
                    </a:p>
                  </a:txBody>
                  <a:tcPr marT="91425" marB="91425" marR="91425" marL="91425"/>
                </a:tc>
                <a:tc>
                  <a:txBody>
                    <a:bodyPr/>
                    <a:lstStyle/>
                    <a:p>
                      <a:pPr indent="0" lvl="0" marL="0" rtl="0" algn="ctr">
                        <a:spcBef>
                          <a:spcPts val="0"/>
                        </a:spcBef>
                        <a:spcAft>
                          <a:spcPts val="0"/>
                        </a:spcAft>
                        <a:buNone/>
                      </a:pPr>
                      <a:r>
                        <a:rPr lang="en"/>
                        <a:t>0.319</a:t>
                      </a:r>
                      <a:endParaRPr/>
                    </a:p>
                  </a:txBody>
                  <a:tcPr marT="91425" marB="91425" marR="91425" marL="91425"/>
                </a:tc>
              </a:tr>
              <a:tr h="381000">
                <a:tc>
                  <a:txBody>
                    <a:bodyPr/>
                    <a:lstStyle/>
                    <a:p>
                      <a:pPr indent="0" lvl="0" marL="0" rtl="0" algn="ctr">
                        <a:spcBef>
                          <a:spcPts val="0"/>
                        </a:spcBef>
                        <a:spcAft>
                          <a:spcPts val="0"/>
                        </a:spcAft>
                        <a:buNone/>
                      </a:pPr>
                      <a:r>
                        <a:rPr lang="en"/>
                        <a:t>200X</a:t>
                      </a:r>
                      <a:endParaRPr/>
                    </a:p>
                  </a:txBody>
                  <a:tcPr marT="91425" marB="91425" marR="91425" marL="91425"/>
                </a:tc>
                <a:tc>
                  <a:txBody>
                    <a:bodyPr/>
                    <a:lstStyle/>
                    <a:p>
                      <a:pPr indent="0" lvl="0" marL="0" rtl="0" algn="ctr">
                        <a:spcBef>
                          <a:spcPts val="0"/>
                        </a:spcBef>
                        <a:spcAft>
                          <a:spcPts val="0"/>
                        </a:spcAft>
                        <a:buNone/>
                      </a:pPr>
                      <a:r>
                        <a:rPr lang="en"/>
                        <a:t>0.595</a:t>
                      </a:r>
                      <a:endParaRPr/>
                    </a:p>
                  </a:txBody>
                  <a:tcPr marT="91425" marB="91425" marR="91425" marL="91425"/>
                </a:tc>
                <a:tc>
                  <a:txBody>
                    <a:bodyPr/>
                    <a:lstStyle/>
                    <a:p>
                      <a:pPr indent="0" lvl="0" marL="0" rtl="0" algn="ctr">
                        <a:spcBef>
                          <a:spcPts val="0"/>
                        </a:spcBef>
                        <a:spcAft>
                          <a:spcPts val="0"/>
                        </a:spcAft>
                        <a:buNone/>
                      </a:pPr>
                      <a:r>
                        <a:rPr lang="en"/>
                        <a:t>0.325</a:t>
                      </a:r>
                      <a:endParaRPr/>
                    </a:p>
                  </a:txBody>
                  <a:tcPr marT="91425" marB="91425" marR="91425" marL="91425"/>
                </a:tc>
              </a:tr>
              <a:tr h="381000">
                <a:tc>
                  <a:txBody>
                    <a:bodyPr/>
                    <a:lstStyle/>
                    <a:p>
                      <a:pPr indent="0" lvl="0" marL="0" rtl="0" algn="ctr">
                        <a:spcBef>
                          <a:spcPts val="0"/>
                        </a:spcBef>
                        <a:spcAft>
                          <a:spcPts val="0"/>
                        </a:spcAft>
                        <a:buNone/>
                      </a:pPr>
                      <a:r>
                        <a:rPr lang="en"/>
                        <a:t>400X</a:t>
                      </a:r>
                      <a:endParaRPr/>
                    </a:p>
                  </a:txBody>
                  <a:tcPr marT="91425" marB="91425" marR="91425" marL="91425"/>
                </a:tc>
                <a:tc>
                  <a:txBody>
                    <a:bodyPr/>
                    <a:lstStyle/>
                    <a:p>
                      <a:pPr indent="0" lvl="0" marL="0" rtl="0" algn="ctr">
                        <a:spcBef>
                          <a:spcPts val="0"/>
                        </a:spcBef>
                        <a:spcAft>
                          <a:spcPts val="0"/>
                        </a:spcAft>
                        <a:buNone/>
                      </a:pPr>
                      <a:r>
                        <a:rPr lang="en"/>
                        <a:t>0.560</a:t>
                      </a:r>
                      <a:endParaRPr/>
                    </a:p>
                  </a:txBody>
                  <a:tcPr marT="91425" marB="91425" marR="91425" marL="91425"/>
                </a:tc>
                <a:tc>
                  <a:txBody>
                    <a:bodyPr/>
                    <a:lstStyle/>
                    <a:p>
                      <a:pPr indent="0" lvl="0" marL="0" rtl="0" algn="ctr">
                        <a:spcBef>
                          <a:spcPts val="0"/>
                        </a:spcBef>
                        <a:spcAft>
                          <a:spcPts val="0"/>
                        </a:spcAft>
                        <a:buNone/>
                      </a:pPr>
                      <a:r>
                        <a:rPr lang="en"/>
                        <a:t>0.251</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8"/>
          <p:cNvSpPr txBox="1"/>
          <p:nvPr>
            <p:ph type="ctrTitle"/>
          </p:nvPr>
        </p:nvSpPr>
        <p:spPr>
          <a:xfrm>
            <a:off x="661500" y="2197650"/>
            <a:ext cx="7821000" cy="7482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IMPROVEMENTS</a:t>
            </a:r>
            <a:endParaRPr sz="5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8" name="Shape 368"/>
        <p:cNvGrpSpPr/>
        <p:nvPr/>
      </p:nvGrpSpPr>
      <p:grpSpPr>
        <a:xfrm>
          <a:off x="0" y="0"/>
          <a:ext cx="0" cy="0"/>
          <a:chOff x="0" y="0"/>
          <a:chExt cx="0" cy="0"/>
        </a:xfrm>
      </p:grpSpPr>
      <p:cxnSp>
        <p:nvCxnSpPr>
          <p:cNvPr id="369" name="Google Shape;369;p49"/>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70" name="Google Shape;370;p49"/>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71" name="Google Shape;371;p49"/>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72" name="Google Shape;372;p49"/>
          <p:cNvSpPr txBox="1"/>
          <p:nvPr/>
        </p:nvSpPr>
        <p:spPr>
          <a:xfrm>
            <a:off x="296950" y="1020225"/>
            <a:ext cx="86220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Using VAE model in place of the Autoencoder as </a:t>
            </a:r>
            <a:r>
              <a:rPr lang="en" sz="1800">
                <a:solidFill>
                  <a:srgbClr val="202124"/>
                </a:solidFill>
                <a:highlight>
                  <a:srgbClr val="FFFFFF"/>
                </a:highlight>
                <a:latin typeface="Times New Roman"/>
                <a:ea typeface="Times New Roman"/>
                <a:cs typeface="Times New Roman"/>
                <a:sym typeface="Times New Roman"/>
              </a:rPr>
              <a:t>a regular AE has huge gaps in possible input values to the decoder, but a VAE has fewer input value gaps.</a:t>
            </a:r>
            <a:endParaRPr sz="1800">
              <a:latin typeface="Times New Roman"/>
              <a:ea typeface="Times New Roman"/>
              <a:cs typeface="Times New Roman"/>
              <a:sym typeface="Times New Roman"/>
            </a:endParaRPr>
          </a:p>
        </p:txBody>
      </p:sp>
      <p:grpSp>
        <p:nvGrpSpPr>
          <p:cNvPr id="373" name="Google Shape;373;p49"/>
          <p:cNvGrpSpPr/>
          <p:nvPr/>
        </p:nvGrpSpPr>
        <p:grpSpPr>
          <a:xfrm>
            <a:off x="1376700" y="2377672"/>
            <a:ext cx="7181651" cy="2156150"/>
            <a:chOff x="1376700" y="2377672"/>
            <a:chExt cx="7181651" cy="2156150"/>
          </a:xfrm>
        </p:grpSpPr>
        <p:pic>
          <p:nvPicPr>
            <p:cNvPr id="374" name="Google Shape;374;p49"/>
            <p:cNvPicPr preferRelativeResize="0"/>
            <p:nvPr/>
          </p:nvPicPr>
          <p:blipFill>
            <a:blip r:embed="rId3">
              <a:alphaModFix/>
            </a:blip>
            <a:stretch>
              <a:fillRect/>
            </a:stretch>
          </p:blipFill>
          <p:spPr>
            <a:xfrm>
              <a:off x="1803925" y="2377672"/>
              <a:ext cx="6275623" cy="2156150"/>
            </a:xfrm>
            <a:prstGeom prst="rect">
              <a:avLst/>
            </a:prstGeom>
            <a:noFill/>
            <a:ln>
              <a:noFill/>
            </a:ln>
          </p:spPr>
        </p:pic>
        <p:pic>
          <p:nvPicPr>
            <p:cNvPr id="375" name="Google Shape;375;p49"/>
            <p:cNvPicPr preferRelativeResize="0"/>
            <p:nvPr/>
          </p:nvPicPr>
          <p:blipFill>
            <a:blip r:embed="rId4">
              <a:alphaModFix/>
            </a:blip>
            <a:stretch>
              <a:fillRect/>
            </a:stretch>
          </p:blipFill>
          <p:spPr>
            <a:xfrm>
              <a:off x="1376700" y="2565249"/>
              <a:ext cx="1395951" cy="917326"/>
            </a:xfrm>
            <a:prstGeom prst="rect">
              <a:avLst/>
            </a:prstGeom>
            <a:noFill/>
            <a:ln>
              <a:noFill/>
            </a:ln>
          </p:spPr>
        </p:pic>
        <p:pic>
          <p:nvPicPr>
            <p:cNvPr id="376" name="Google Shape;376;p49"/>
            <p:cNvPicPr preferRelativeResize="0"/>
            <p:nvPr/>
          </p:nvPicPr>
          <p:blipFill>
            <a:blip r:embed="rId4">
              <a:alphaModFix/>
            </a:blip>
            <a:stretch>
              <a:fillRect/>
            </a:stretch>
          </p:blipFill>
          <p:spPr>
            <a:xfrm>
              <a:off x="7162400" y="2565250"/>
              <a:ext cx="1395951" cy="9173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1" name="Shape 381"/>
        <p:cNvGrpSpPr/>
        <p:nvPr/>
      </p:nvGrpSpPr>
      <p:grpSpPr>
        <a:xfrm>
          <a:off x="0" y="0"/>
          <a:ext cx="0" cy="0"/>
          <a:chOff x="0" y="0"/>
          <a:chExt cx="0" cy="0"/>
        </a:xfrm>
      </p:grpSpPr>
      <p:cxnSp>
        <p:nvCxnSpPr>
          <p:cNvPr id="382" name="Google Shape;382;p50"/>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383" name="Google Shape;383;p50"/>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384" name="Google Shape;384;p50"/>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385" name="Google Shape;385;p50"/>
          <p:cNvSpPr txBox="1"/>
          <p:nvPr/>
        </p:nvSpPr>
        <p:spPr>
          <a:xfrm>
            <a:off x="261000" y="833175"/>
            <a:ext cx="8622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202124"/>
              </a:buClr>
              <a:buSzPts val="1800"/>
              <a:buFont typeface="Times New Roman"/>
              <a:buChar char="●"/>
            </a:pPr>
            <a:r>
              <a:rPr lang="en" sz="1800">
                <a:solidFill>
                  <a:srgbClr val="202124"/>
                </a:solidFill>
                <a:highlight>
                  <a:srgbClr val="FFFFFF"/>
                </a:highlight>
                <a:latin typeface="Times New Roman"/>
                <a:ea typeface="Times New Roman"/>
                <a:cs typeface="Times New Roman"/>
                <a:sym typeface="Times New Roman"/>
              </a:rPr>
              <a:t>Replacing current encoder with SOTA Image Classification models as encoders</a:t>
            </a:r>
            <a:endParaRPr sz="1800">
              <a:latin typeface="Times New Roman"/>
              <a:ea typeface="Times New Roman"/>
              <a:cs typeface="Times New Roman"/>
              <a:sym typeface="Times New Roman"/>
            </a:endParaRPr>
          </a:p>
        </p:txBody>
      </p:sp>
      <p:pic>
        <p:nvPicPr>
          <p:cNvPr id="386" name="Google Shape;386;p50"/>
          <p:cNvPicPr preferRelativeResize="0"/>
          <p:nvPr/>
        </p:nvPicPr>
        <p:blipFill>
          <a:blip r:embed="rId3">
            <a:alphaModFix/>
          </a:blip>
          <a:stretch>
            <a:fillRect/>
          </a:stretch>
        </p:blipFill>
        <p:spPr>
          <a:xfrm>
            <a:off x="171450" y="1375500"/>
            <a:ext cx="4324776" cy="1365500"/>
          </a:xfrm>
          <a:prstGeom prst="rect">
            <a:avLst/>
          </a:prstGeom>
          <a:noFill/>
          <a:ln>
            <a:noFill/>
          </a:ln>
        </p:spPr>
      </p:pic>
      <p:sp>
        <p:nvSpPr>
          <p:cNvPr id="387" name="Google Shape;387;p50"/>
          <p:cNvSpPr txBox="1"/>
          <p:nvPr/>
        </p:nvSpPr>
        <p:spPr>
          <a:xfrm>
            <a:off x="1807975" y="1278675"/>
            <a:ext cx="15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Swin Transformer</a:t>
            </a:r>
            <a:endParaRPr b="1" sz="1200">
              <a:latin typeface="Times New Roman"/>
              <a:ea typeface="Times New Roman"/>
              <a:cs typeface="Times New Roman"/>
              <a:sym typeface="Times New Roman"/>
            </a:endParaRPr>
          </a:p>
        </p:txBody>
      </p:sp>
      <p:pic>
        <p:nvPicPr>
          <p:cNvPr id="388" name="Google Shape;388;p50"/>
          <p:cNvPicPr preferRelativeResize="0"/>
          <p:nvPr/>
        </p:nvPicPr>
        <p:blipFill>
          <a:blip r:embed="rId4">
            <a:alphaModFix/>
          </a:blip>
          <a:stretch>
            <a:fillRect/>
          </a:stretch>
        </p:blipFill>
        <p:spPr>
          <a:xfrm>
            <a:off x="555050" y="3260475"/>
            <a:ext cx="3729074" cy="1743200"/>
          </a:xfrm>
          <a:prstGeom prst="rect">
            <a:avLst/>
          </a:prstGeom>
          <a:noFill/>
          <a:ln>
            <a:noFill/>
          </a:ln>
        </p:spPr>
      </p:pic>
      <p:sp>
        <p:nvSpPr>
          <p:cNvPr id="389" name="Google Shape;389;p50"/>
          <p:cNvSpPr txBox="1"/>
          <p:nvPr/>
        </p:nvSpPr>
        <p:spPr>
          <a:xfrm>
            <a:off x="1807975" y="2897825"/>
            <a:ext cx="15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EfficientNet</a:t>
            </a:r>
            <a:endParaRPr b="1" sz="1200">
              <a:latin typeface="Times New Roman"/>
              <a:ea typeface="Times New Roman"/>
              <a:cs typeface="Times New Roman"/>
              <a:sym typeface="Times New Roman"/>
            </a:endParaRPr>
          </a:p>
        </p:txBody>
      </p:sp>
      <p:pic>
        <p:nvPicPr>
          <p:cNvPr id="390" name="Google Shape;390;p50"/>
          <p:cNvPicPr preferRelativeResize="0"/>
          <p:nvPr/>
        </p:nvPicPr>
        <p:blipFill>
          <a:blip r:embed="rId5">
            <a:alphaModFix/>
          </a:blip>
          <a:stretch>
            <a:fillRect/>
          </a:stretch>
        </p:blipFill>
        <p:spPr>
          <a:xfrm>
            <a:off x="5369775" y="1360350"/>
            <a:ext cx="2905528" cy="2033225"/>
          </a:xfrm>
          <a:prstGeom prst="rect">
            <a:avLst/>
          </a:prstGeom>
          <a:noFill/>
          <a:ln>
            <a:noFill/>
          </a:ln>
        </p:spPr>
      </p:pic>
      <p:sp>
        <p:nvSpPr>
          <p:cNvPr id="391" name="Google Shape;391;p50"/>
          <p:cNvSpPr txBox="1"/>
          <p:nvPr/>
        </p:nvSpPr>
        <p:spPr>
          <a:xfrm>
            <a:off x="6552425" y="1436550"/>
            <a:ext cx="15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DenseNet</a:t>
            </a:r>
            <a:endParaRPr b="1" sz="1200">
              <a:latin typeface="Times New Roman"/>
              <a:ea typeface="Times New Roman"/>
              <a:cs typeface="Times New Roman"/>
              <a:sym typeface="Times New Roman"/>
            </a:endParaRPr>
          </a:p>
        </p:txBody>
      </p:sp>
      <p:pic>
        <p:nvPicPr>
          <p:cNvPr id="392" name="Google Shape;392;p50"/>
          <p:cNvPicPr preferRelativeResize="0"/>
          <p:nvPr/>
        </p:nvPicPr>
        <p:blipFill>
          <a:blip r:embed="rId6">
            <a:alphaModFix/>
          </a:blip>
          <a:stretch>
            <a:fillRect/>
          </a:stretch>
        </p:blipFill>
        <p:spPr>
          <a:xfrm rot="-5400000">
            <a:off x="6145839" y="2488137"/>
            <a:ext cx="1643099" cy="3584926"/>
          </a:xfrm>
          <a:prstGeom prst="rect">
            <a:avLst/>
          </a:prstGeom>
          <a:noFill/>
          <a:ln>
            <a:noFill/>
          </a:ln>
        </p:spPr>
      </p:pic>
      <p:sp>
        <p:nvSpPr>
          <p:cNvPr id="393" name="Google Shape;393;p50"/>
          <p:cNvSpPr txBox="1"/>
          <p:nvPr/>
        </p:nvSpPr>
        <p:spPr>
          <a:xfrm>
            <a:off x="6488025" y="3459050"/>
            <a:ext cx="15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ResNet</a:t>
            </a:r>
            <a:endParaRPr b="1" sz="12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8" name="Shape 398"/>
        <p:cNvGrpSpPr/>
        <p:nvPr/>
      </p:nvGrpSpPr>
      <p:grpSpPr>
        <a:xfrm>
          <a:off x="0" y="0"/>
          <a:ext cx="0" cy="0"/>
          <a:chOff x="0" y="0"/>
          <a:chExt cx="0" cy="0"/>
        </a:xfrm>
      </p:grpSpPr>
      <p:cxnSp>
        <p:nvCxnSpPr>
          <p:cNvPr id="399" name="Google Shape;399;p51"/>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400" name="Google Shape;400;p51"/>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401" name="Google Shape;401;p51"/>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402" name="Google Shape;402;p51"/>
          <p:cNvSpPr txBox="1"/>
          <p:nvPr/>
        </p:nvSpPr>
        <p:spPr>
          <a:xfrm>
            <a:off x="296950" y="1020225"/>
            <a:ext cx="86220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202124"/>
              </a:buClr>
              <a:buSzPts val="1800"/>
              <a:buFont typeface="Times New Roman"/>
              <a:buChar char="●"/>
            </a:pPr>
            <a:r>
              <a:rPr lang="en" sz="1800">
                <a:solidFill>
                  <a:srgbClr val="202124"/>
                </a:solidFill>
                <a:highlight>
                  <a:srgbClr val="FFFFFF"/>
                </a:highlight>
                <a:latin typeface="Times New Roman"/>
                <a:ea typeface="Times New Roman"/>
                <a:cs typeface="Times New Roman"/>
                <a:sym typeface="Times New Roman"/>
              </a:rPr>
              <a:t>Conditioning Encoder and Decoder of VAE with the label of either main-class or sub-class category</a:t>
            </a:r>
            <a:endParaRPr sz="1800">
              <a:latin typeface="Times New Roman"/>
              <a:ea typeface="Times New Roman"/>
              <a:cs typeface="Times New Roman"/>
              <a:sym typeface="Times New Roman"/>
            </a:endParaRPr>
          </a:p>
        </p:txBody>
      </p:sp>
      <p:pic>
        <p:nvPicPr>
          <p:cNvPr id="403" name="Google Shape;403;p51"/>
          <p:cNvPicPr preferRelativeResize="0"/>
          <p:nvPr/>
        </p:nvPicPr>
        <p:blipFill>
          <a:blip r:embed="rId3">
            <a:alphaModFix/>
          </a:blip>
          <a:stretch>
            <a:fillRect/>
          </a:stretch>
        </p:blipFill>
        <p:spPr>
          <a:xfrm>
            <a:off x="1143800" y="1877325"/>
            <a:ext cx="7020861" cy="2742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8" name="Shape 408"/>
        <p:cNvGrpSpPr/>
        <p:nvPr/>
      </p:nvGrpSpPr>
      <p:grpSpPr>
        <a:xfrm>
          <a:off x="0" y="0"/>
          <a:ext cx="0" cy="0"/>
          <a:chOff x="0" y="0"/>
          <a:chExt cx="0" cy="0"/>
        </a:xfrm>
      </p:grpSpPr>
      <p:cxnSp>
        <p:nvCxnSpPr>
          <p:cNvPr id="409" name="Google Shape;409;p52"/>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410" name="Google Shape;410;p52"/>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411" name="Google Shape;411;p52"/>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pic>
        <p:nvPicPr>
          <p:cNvPr id="412" name="Google Shape;412;p52"/>
          <p:cNvPicPr preferRelativeResize="0"/>
          <p:nvPr/>
        </p:nvPicPr>
        <p:blipFill>
          <a:blip r:embed="rId3">
            <a:alphaModFix/>
          </a:blip>
          <a:stretch>
            <a:fillRect/>
          </a:stretch>
        </p:blipFill>
        <p:spPr>
          <a:xfrm>
            <a:off x="1764400" y="724575"/>
            <a:ext cx="5548518" cy="2012962"/>
          </a:xfrm>
          <a:prstGeom prst="rect">
            <a:avLst/>
          </a:prstGeom>
          <a:noFill/>
          <a:ln>
            <a:noFill/>
          </a:ln>
        </p:spPr>
      </p:pic>
      <p:pic>
        <p:nvPicPr>
          <p:cNvPr id="413" name="Google Shape;413;p52"/>
          <p:cNvPicPr preferRelativeResize="0"/>
          <p:nvPr/>
        </p:nvPicPr>
        <p:blipFill>
          <a:blip r:embed="rId4">
            <a:alphaModFix/>
          </a:blip>
          <a:stretch>
            <a:fillRect/>
          </a:stretch>
        </p:blipFill>
        <p:spPr>
          <a:xfrm>
            <a:off x="1764374" y="3032875"/>
            <a:ext cx="5548524" cy="20129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8" name="Shape 418"/>
        <p:cNvGrpSpPr/>
        <p:nvPr/>
      </p:nvGrpSpPr>
      <p:grpSpPr>
        <a:xfrm>
          <a:off x="0" y="0"/>
          <a:ext cx="0" cy="0"/>
          <a:chOff x="0" y="0"/>
          <a:chExt cx="0" cy="0"/>
        </a:xfrm>
      </p:grpSpPr>
      <p:cxnSp>
        <p:nvCxnSpPr>
          <p:cNvPr id="419" name="Google Shape;419;p53"/>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420" name="Google Shape;420;p53"/>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421" name="Google Shape;421;p53"/>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pic>
        <p:nvPicPr>
          <p:cNvPr id="422" name="Google Shape;422;p53"/>
          <p:cNvPicPr preferRelativeResize="0"/>
          <p:nvPr/>
        </p:nvPicPr>
        <p:blipFill>
          <a:blip r:embed="rId3">
            <a:alphaModFix/>
          </a:blip>
          <a:stretch>
            <a:fillRect/>
          </a:stretch>
        </p:blipFill>
        <p:spPr>
          <a:xfrm>
            <a:off x="2771101" y="724575"/>
            <a:ext cx="3806873" cy="1981850"/>
          </a:xfrm>
          <a:prstGeom prst="rect">
            <a:avLst/>
          </a:prstGeom>
          <a:noFill/>
          <a:ln>
            <a:noFill/>
          </a:ln>
        </p:spPr>
      </p:pic>
      <p:pic>
        <p:nvPicPr>
          <p:cNvPr id="423" name="Google Shape;423;p53"/>
          <p:cNvPicPr preferRelativeResize="0"/>
          <p:nvPr/>
        </p:nvPicPr>
        <p:blipFill>
          <a:blip r:embed="rId4">
            <a:alphaModFix/>
          </a:blip>
          <a:stretch>
            <a:fillRect/>
          </a:stretch>
        </p:blipFill>
        <p:spPr>
          <a:xfrm>
            <a:off x="2771100" y="2923750"/>
            <a:ext cx="3806873" cy="19818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4"/>
          <p:cNvSpPr txBox="1"/>
          <p:nvPr>
            <p:ph type="ctrTitle"/>
          </p:nvPr>
        </p:nvSpPr>
        <p:spPr>
          <a:xfrm>
            <a:off x="661500" y="2197650"/>
            <a:ext cx="7821000" cy="7482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REFERENCES</a:t>
            </a:r>
            <a:endParaRPr sz="5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cxnSp>
        <p:nvCxnSpPr>
          <p:cNvPr id="435" name="Google Shape;435;p55"/>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436" name="Google Shape;436;p55"/>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437" name="Google Shape;437;p55"/>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438" name="Google Shape;438;p55"/>
          <p:cNvSpPr txBox="1"/>
          <p:nvPr/>
        </p:nvSpPr>
        <p:spPr>
          <a:xfrm>
            <a:off x="424050" y="594350"/>
            <a:ext cx="8548500" cy="4637700"/>
          </a:xfrm>
          <a:prstGeom prst="rect">
            <a:avLst/>
          </a:prstGeom>
          <a:noFill/>
          <a:ln>
            <a:noFill/>
          </a:ln>
        </p:spPr>
        <p:txBody>
          <a:bodyPr anchorCtr="0" anchor="t" bIns="91425" lIns="91425" spcFirstLastPara="1" rIns="91425" wrap="square" tIns="91425">
            <a:spAutoFit/>
          </a:bodyPr>
          <a:lstStyle/>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[1] Z. Liu </a:t>
            </a:r>
            <a:r>
              <a:rPr i="1" lang="en" sz="1100">
                <a:highlight>
                  <a:srgbClr val="FFFFFF"/>
                </a:highlight>
                <a:latin typeface="Times New Roman"/>
                <a:ea typeface="Times New Roman"/>
                <a:cs typeface="Times New Roman"/>
                <a:sym typeface="Times New Roman"/>
              </a:rPr>
              <a:t>et al.</a:t>
            </a:r>
            <a:r>
              <a:rPr lang="en" sz="1100">
                <a:highlight>
                  <a:srgbClr val="FFFFFF"/>
                </a:highlight>
                <a:latin typeface="Times New Roman"/>
                <a:ea typeface="Times New Roman"/>
                <a:cs typeface="Times New Roman"/>
                <a:sym typeface="Times New Roman"/>
              </a:rPr>
              <a:t>, ‘Swin Transformer: Hierarchical Vision Transformer using Shifted Windows’, </a:t>
            </a:r>
            <a:r>
              <a:rPr i="1" lang="en" sz="1100">
                <a:highlight>
                  <a:srgbClr val="FFFFFF"/>
                </a:highlight>
                <a:latin typeface="Times New Roman"/>
                <a:ea typeface="Times New Roman"/>
                <a:cs typeface="Times New Roman"/>
                <a:sym typeface="Times New Roman"/>
              </a:rPr>
              <a:t>CoRR</a:t>
            </a:r>
            <a:r>
              <a:rPr lang="en" sz="1100">
                <a:highlight>
                  <a:srgbClr val="FFFFFF"/>
                </a:highlight>
                <a:latin typeface="Times New Roman"/>
                <a:ea typeface="Times New Roman"/>
                <a:cs typeface="Times New Roman"/>
                <a:sym typeface="Times New Roman"/>
              </a:rPr>
              <a:t>, vol. abs/2103.14030, 2021.</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[2] G. Huang, Z. Liu, and K. Q. Weinberger, ‘Densely Connected Convolutional Networks’, </a:t>
            </a:r>
            <a:r>
              <a:rPr i="1" lang="en" sz="1100">
                <a:highlight>
                  <a:srgbClr val="FFFFFF"/>
                </a:highlight>
                <a:latin typeface="Times New Roman"/>
                <a:ea typeface="Times New Roman"/>
                <a:cs typeface="Times New Roman"/>
                <a:sym typeface="Times New Roman"/>
              </a:rPr>
              <a:t>CoRR</a:t>
            </a:r>
            <a:r>
              <a:rPr lang="en" sz="1100">
                <a:highlight>
                  <a:srgbClr val="FFFFFF"/>
                </a:highlight>
                <a:latin typeface="Times New Roman"/>
                <a:ea typeface="Times New Roman"/>
                <a:cs typeface="Times New Roman"/>
                <a:sym typeface="Times New Roman"/>
              </a:rPr>
              <a:t>, vol. abs/1608.06993, 2016.</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[3] K. He, X. Zhang, S. Ren, and J. Sun, ‘Deep Residual Learning for Image Recognition’, </a:t>
            </a:r>
            <a:r>
              <a:rPr i="1" lang="en" sz="1100">
                <a:highlight>
                  <a:srgbClr val="FFFFFF"/>
                </a:highlight>
                <a:latin typeface="Times New Roman"/>
                <a:ea typeface="Times New Roman"/>
                <a:cs typeface="Times New Roman"/>
                <a:sym typeface="Times New Roman"/>
              </a:rPr>
              <a:t>CoRR</a:t>
            </a:r>
            <a:r>
              <a:rPr lang="en" sz="1100">
                <a:highlight>
                  <a:srgbClr val="FFFFFF"/>
                </a:highlight>
                <a:latin typeface="Times New Roman"/>
                <a:ea typeface="Times New Roman"/>
                <a:cs typeface="Times New Roman"/>
                <a:sym typeface="Times New Roman"/>
              </a:rPr>
              <a:t>, vol. abs/1512.03385, 2015.</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[4] D. P. Kingma and M. Welling, ‘Auto-Encoding Variational Bayes’, </a:t>
            </a:r>
            <a:r>
              <a:rPr i="1" lang="en" sz="1100">
                <a:highlight>
                  <a:srgbClr val="FFFFFF"/>
                </a:highlight>
                <a:latin typeface="Times New Roman"/>
                <a:ea typeface="Times New Roman"/>
                <a:cs typeface="Times New Roman"/>
                <a:sym typeface="Times New Roman"/>
              </a:rPr>
              <a:t>arXiv [stat.ML]</a:t>
            </a:r>
            <a:r>
              <a:rPr lang="en" sz="1100">
                <a:highlight>
                  <a:srgbClr val="FFFFFF"/>
                </a:highlight>
                <a:latin typeface="Times New Roman"/>
                <a:ea typeface="Times New Roman"/>
                <a:cs typeface="Times New Roman"/>
                <a:sym typeface="Times New Roman"/>
              </a:rPr>
              <a:t>. 2022.</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[5] A. E. Minarno, K. M. Ghufron, T. S. Sabrila, L. Husniah, and F. D. S. Sumadi, ‘CNN Based Autoencoder Application in Breast Cancer Image Retrieval’, in </a:t>
            </a:r>
            <a:r>
              <a:rPr i="1" lang="en" sz="1100">
                <a:highlight>
                  <a:srgbClr val="FFFFFF"/>
                </a:highlight>
                <a:latin typeface="Times New Roman"/>
                <a:ea typeface="Times New Roman"/>
                <a:cs typeface="Times New Roman"/>
                <a:sym typeface="Times New Roman"/>
              </a:rPr>
              <a:t>2021 International Seminar on Intelligent Technology and Its Applications (ISITIA)</a:t>
            </a:r>
            <a:r>
              <a:rPr lang="en" sz="1100">
                <a:highlight>
                  <a:srgbClr val="FFFFFF"/>
                </a:highlight>
                <a:latin typeface="Times New Roman"/>
                <a:ea typeface="Times New Roman"/>
                <a:cs typeface="Times New Roman"/>
                <a:sym typeface="Times New Roman"/>
              </a:rPr>
              <a:t>, 2021, pp. 29–34.</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[6] L. Wei, Y. Yang, and R. M. Nishikawa, ‘Microcalcification classification assisted by content-based image retrieval for breast cancer diagnosis’, </a:t>
            </a:r>
            <a:r>
              <a:rPr i="1" lang="en" sz="1100">
                <a:highlight>
                  <a:srgbClr val="FFFFFF"/>
                </a:highlight>
                <a:latin typeface="Times New Roman"/>
                <a:ea typeface="Times New Roman"/>
                <a:cs typeface="Times New Roman"/>
                <a:sym typeface="Times New Roman"/>
              </a:rPr>
              <a:t>Pattern Recognition</a:t>
            </a:r>
            <a:r>
              <a:rPr lang="en" sz="1100">
                <a:highlight>
                  <a:srgbClr val="FFFFFF"/>
                </a:highlight>
                <a:latin typeface="Times New Roman"/>
                <a:ea typeface="Times New Roman"/>
                <a:cs typeface="Times New Roman"/>
                <a:sym typeface="Times New Roman"/>
              </a:rPr>
              <a:t>, vol. 42, no. 6, pp. 1126–1132, 2009.</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[7] Y.-L. Huang, D.-R. Chen, and Y.-K. Liu, ‘Breast cancer diagnosis using image retrieval for different ultrasonic systems’, in </a:t>
            </a:r>
            <a:r>
              <a:rPr i="1" lang="en" sz="1100">
                <a:highlight>
                  <a:srgbClr val="FFFFFF"/>
                </a:highlight>
                <a:latin typeface="Times New Roman"/>
                <a:ea typeface="Times New Roman"/>
                <a:cs typeface="Times New Roman"/>
                <a:sym typeface="Times New Roman"/>
              </a:rPr>
              <a:t>2004 International Conference on Image Processing, 2004. ICIP ’04.</a:t>
            </a:r>
            <a:r>
              <a:rPr lang="en" sz="1100">
                <a:highlight>
                  <a:srgbClr val="FFFFFF"/>
                </a:highlight>
                <a:latin typeface="Times New Roman"/>
                <a:ea typeface="Times New Roman"/>
                <a:cs typeface="Times New Roman"/>
                <a:sym typeface="Times New Roman"/>
              </a:rPr>
              <a:t>, 2004, vol. 5, pp. 2957-2960 Vol. 5.</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[8] R. S. Bressan, P. H. Bugatti, and P. T. M. Saito, ‘Breast cancer diagnosis through active learning in content-based image retrieval’, </a:t>
            </a:r>
            <a:r>
              <a:rPr i="1" lang="en" sz="1100">
                <a:highlight>
                  <a:srgbClr val="FFFFFF"/>
                </a:highlight>
                <a:latin typeface="Times New Roman"/>
                <a:ea typeface="Times New Roman"/>
                <a:cs typeface="Times New Roman"/>
                <a:sym typeface="Times New Roman"/>
              </a:rPr>
              <a:t>Neurocomputing</a:t>
            </a:r>
            <a:r>
              <a:rPr lang="en" sz="1100">
                <a:highlight>
                  <a:srgbClr val="FFFFFF"/>
                </a:highlight>
                <a:latin typeface="Times New Roman"/>
                <a:ea typeface="Times New Roman"/>
                <a:cs typeface="Times New Roman"/>
                <a:sym typeface="Times New Roman"/>
              </a:rPr>
              <a:t>, vol. 357, pp. 1–10, 2019.</a:t>
            </a:r>
            <a:endParaRPr sz="11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457200" marR="63500" rtl="0" algn="l">
              <a:lnSpc>
                <a:spcPct val="115000"/>
              </a:lnSpc>
              <a:spcBef>
                <a:spcPts val="0"/>
              </a:spcBef>
              <a:spcAft>
                <a:spcPts val="0"/>
              </a:spcAft>
              <a:buNone/>
            </a:pPr>
            <a:r>
              <a:rPr lang="en" sz="1100">
                <a:highlight>
                  <a:srgbClr val="FFFFFF"/>
                </a:highlight>
                <a:latin typeface="Times New Roman"/>
                <a:ea typeface="Times New Roman"/>
                <a:cs typeface="Times New Roman"/>
                <a:sym typeface="Times New Roman"/>
              </a:rPr>
              <a:t>[9] J. Zhou, C. Feng, X. Liu, and J. Tang, ‘A texture features based medical image retrieval system for breast cancer’, in </a:t>
            </a:r>
            <a:r>
              <a:rPr i="1" lang="en" sz="1100">
                <a:highlight>
                  <a:srgbClr val="FFFFFF"/>
                </a:highlight>
                <a:latin typeface="Times New Roman"/>
                <a:ea typeface="Times New Roman"/>
                <a:cs typeface="Times New Roman"/>
                <a:sym typeface="Times New Roman"/>
              </a:rPr>
              <a:t>2012 7th International Conference on Computing and Convergence Technology (ICCCT)</a:t>
            </a:r>
            <a:r>
              <a:rPr lang="en" sz="1100">
                <a:highlight>
                  <a:srgbClr val="FFFFFF"/>
                </a:highlight>
                <a:latin typeface="Times New Roman"/>
                <a:ea typeface="Times New Roman"/>
                <a:cs typeface="Times New Roman"/>
                <a:sym typeface="Times New Roman"/>
              </a:rPr>
              <a:t>, 2012, pp. 1010–1015.</a:t>
            </a:r>
            <a:endParaRPr sz="1100">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rgbClr val="1F1F1F"/>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6"/>
          <p:cNvSpPr txBox="1"/>
          <p:nvPr>
            <p:ph type="ctrTitle"/>
          </p:nvPr>
        </p:nvSpPr>
        <p:spPr>
          <a:xfrm>
            <a:off x="582625" y="2197650"/>
            <a:ext cx="7821000" cy="748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5400"/>
              <a:buFont typeface="Century Gothic"/>
              <a:buNone/>
            </a:pPr>
            <a:r>
              <a:rPr lang="en" sz="5400"/>
              <a:t>             THANK YOU</a:t>
            </a:r>
            <a:endParaRPr sz="5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cxnSp>
        <p:nvCxnSpPr>
          <p:cNvPr id="165" name="Google Shape;165;p30"/>
          <p:cNvCxnSpPr/>
          <p:nvPr/>
        </p:nvCxnSpPr>
        <p:spPr>
          <a:xfrm>
            <a:off x="6079331" y="392173"/>
            <a:ext cx="3064669" cy="0"/>
          </a:xfrm>
          <a:prstGeom prst="straightConnector1">
            <a:avLst/>
          </a:prstGeom>
          <a:noFill/>
          <a:ln cap="flat" cmpd="sng" w="9525">
            <a:solidFill>
              <a:srgbClr val="085763"/>
            </a:solidFill>
            <a:prstDash val="solid"/>
            <a:miter lim="800000"/>
            <a:headEnd len="med" w="med" type="oval"/>
            <a:tailEnd len="sm" w="sm" type="none"/>
          </a:ln>
        </p:spPr>
      </p:cxnSp>
      <p:sp>
        <p:nvSpPr>
          <p:cNvPr id="166" name="Google Shape;166;p30"/>
          <p:cNvSpPr txBox="1"/>
          <p:nvPr/>
        </p:nvSpPr>
        <p:spPr>
          <a:xfrm>
            <a:off x="171450" y="144861"/>
            <a:ext cx="8801100" cy="581698"/>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AI60201</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167" name="Google Shape;167;p30"/>
          <p:cNvCxnSpPr/>
          <p:nvPr/>
        </p:nvCxnSpPr>
        <p:spPr>
          <a:xfrm>
            <a:off x="0" y="392173"/>
            <a:ext cx="3064669" cy="0"/>
          </a:xfrm>
          <a:prstGeom prst="straightConnector1">
            <a:avLst/>
          </a:prstGeom>
          <a:noFill/>
          <a:ln cap="flat" cmpd="sng" w="9525">
            <a:solidFill>
              <a:srgbClr val="085763"/>
            </a:solidFill>
            <a:prstDash val="solid"/>
            <a:miter lim="800000"/>
            <a:headEnd len="sm" w="sm" type="none"/>
            <a:tailEnd len="med" w="med" type="oval"/>
          </a:ln>
        </p:spPr>
      </p:cxnSp>
      <p:grpSp>
        <p:nvGrpSpPr>
          <p:cNvPr id="168" name="Google Shape;168;p30"/>
          <p:cNvGrpSpPr/>
          <p:nvPr/>
        </p:nvGrpSpPr>
        <p:grpSpPr>
          <a:xfrm>
            <a:off x="1853240" y="1506108"/>
            <a:ext cx="2846784" cy="704850"/>
            <a:chOff x="758825" y="1948598"/>
            <a:chExt cx="3795712" cy="939800"/>
          </a:xfrm>
        </p:grpSpPr>
        <p:sp>
          <p:nvSpPr>
            <p:cNvPr id="169" name="Google Shape;169;p30"/>
            <p:cNvSpPr/>
            <p:nvPr/>
          </p:nvSpPr>
          <p:spPr>
            <a:xfrm>
              <a:off x="758825" y="2047999"/>
              <a:ext cx="3660900" cy="741000"/>
            </a:xfrm>
            <a:prstGeom prst="roundRect">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latin typeface="Quattrocento Sans"/>
                  <a:ea typeface="Quattrocento Sans"/>
                  <a:cs typeface="Quattrocento Sans"/>
                  <a:sym typeface="Quattrocento Sans"/>
                </a:rPr>
                <a:t>DATASET</a:t>
              </a:r>
              <a:endParaRPr b="1" sz="1100"/>
            </a:p>
          </p:txBody>
        </p:sp>
        <p:sp>
          <p:nvSpPr>
            <p:cNvPr id="170" name="Google Shape;170;p30"/>
            <p:cNvSpPr/>
            <p:nvPr/>
          </p:nvSpPr>
          <p:spPr>
            <a:xfrm>
              <a:off x="3614737" y="1948598"/>
              <a:ext cx="939800" cy="939800"/>
            </a:xfrm>
            <a:prstGeom prst="ellipse">
              <a:avLst/>
            </a:prstGeom>
            <a:solidFill>
              <a:srgbClr val="0C82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descr="Icons of bar chart and line graph." id="171" name="Google Shape;171;p30"/>
            <p:cNvGrpSpPr/>
            <p:nvPr/>
          </p:nvGrpSpPr>
          <p:grpSpPr>
            <a:xfrm>
              <a:off x="3910798" y="2244659"/>
              <a:ext cx="347679" cy="347679"/>
              <a:chOff x="4319588" y="2492375"/>
              <a:chExt cx="287338" cy="287338"/>
            </a:xfrm>
          </p:grpSpPr>
          <p:sp>
            <p:nvSpPr>
              <p:cNvPr id="172" name="Google Shape;172;p30"/>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73" name="Google Shape;173;p30"/>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grpSp>
        <p:nvGrpSpPr>
          <p:cNvPr id="174" name="Google Shape;174;p30"/>
          <p:cNvGrpSpPr/>
          <p:nvPr/>
        </p:nvGrpSpPr>
        <p:grpSpPr>
          <a:xfrm>
            <a:off x="3995174" y="682047"/>
            <a:ext cx="2828925" cy="704850"/>
            <a:chOff x="6832600" y="1514475"/>
            <a:chExt cx="3771900" cy="939800"/>
          </a:xfrm>
        </p:grpSpPr>
        <p:sp>
          <p:nvSpPr>
            <p:cNvPr id="175" name="Google Shape;175;p30"/>
            <p:cNvSpPr/>
            <p:nvPr/>
          </p:nvSpPr>
          <p:spPr>
            <a:xfrm>
              <a:off x="6943725" y="1613877"/>
              <a:ext cx="3660775" cy="740997"/>
            </a:xfrm>
            <a:prstGeom prst="roundRect">
              <a:avLst>
                <a:gd fmla="val 50000" name="adj"/>
              </a:avLst>
            </a:prstGeom>
            <a:solidFill>
              <a:srgbClr val="F49F2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latin typeface="Quattrocento Sans"/>
                  <a:ea typeface="Quattrocento Sans"/>
                  <a:cs typeface="Quattrocento Sans"/>
                  <a:sym typeface="Quattrocento Sans"/>
                </a:rPr>
                <a:t>           PROBLEM STATEMENT</a:t>
              </a:r>
              <a:endParaRPr b="1" sz="1100"/>
            </a:p>
          </p:txBody>
        </p:sp>
        <p:sp>
          <p:nvSpPr>
            <p:cNvPr id="176" name="Google Shape;176;p30"/>
            <p:cNvSpPr/>
            <p:nvPr/>
          </p:nvSpPr>
          <p:spPr>
            <a:xfrm>
              <a:off x="6832600" y="1514475"/>
              <a:ext cx="939800" cy="939800"/>
            </a:xfrm>
            <a:prstGeom prst="ellipse">
              <a:avLst/>
            </a:prstGeom>
            <a:solidFill>
              <a:srgbClr val="CA7A0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descr="Icon of check box. " id="177" name="Google Shape;177;p30"/>
            <p:cNvSpPr/>
            <p:nvPr/>
          </p:nvSpPr>
          <p:spPr>
            <a:xfrm>
              <a:off x="7129621" y="1811496"/>
              <a:ext cx="345758" cy="345758"/>
            </a:xfrm>
            <a:custGeom>
              <a:rect b="b" l="l" r="r" t="t"/>
              <a:pathLst>
                <a:path extrusionOk="0" h="719" w="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178" name="Google Shape;178;p30"/>
          <p:cNvGrpSpPr/>
          <p:nvPr/>
        </p:nvGrpSpPr>
        <p:grpSpPr>
          <a:xfrm>
            <a:off x="4078517" y="2330169"/>
            <a:ext cx="2828925" cy="704850"/>
            <a:chOff x="6832600" y="5055576"/>
            <a:chExt cx="3771900" cy="939800"/>
          </a:xfrm>
        </p:grpSpPr>
        <p:sp>
          <p:nvSpPr>
            <p:cNvPr id="179" name="Google Shape;179;p30"/>
            <p:cNvSpPr/>
            <p:nvPr/>
          </p:nvSpPr>
          <p:spPr>
            <a:xfrm>
              <a:off x="6943725" y="5154978"/>
              <a:ext cx="3660775" cy="740997"/>
            </a:xfrm>
            <a:prstGeom prst="roundRect">
              <a:avLst>
                <a:gd fmla="val 50000" name="adj"/>
              </a:avLst>
            </a:prstGeom>
            <a:solidFill>
              <a:srgbClr val="F49F2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latin typeface="Quattrocento Sans"/>
                  <a:ea typeface="Quattrocento Sans"/>
                  <a:cs typeface="Quattrocento Sans"/>
                  <a:sym typeface="Quattrocento Sans"/>
                </a:rPr>
                <a:t>LITERATURE SURVEY</a:t>
              </a:r>
              <a:endParaRPr b="1" sz="1100"/>
            </a:p>
          </p:txBody>
        </p:sp>
        <p:sp>
          <p:nvSpPr>
            <p:cNvPr id="180" name="Google Shape;180;p30"/>
            <p:cNvSpPr/>
            <p:nvPr/>
          </p:nvSpPr>
          <p:spPr>
            <a:xfrm>
              <a:off x="6832600" y="5055576"/>
              <a:ext cx="939800" cy="939800"/>
            </a:xfrm>
            <a:prstGeom prst="ellipse">
              <a:avLst/>
            </a:prstGeom>
            <a:solidFill>
              <a:srgbClr val="CA7A0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descr="Icon of human being and gear. " id="181" name="Google Shape;181;p30"/>
            <p:cNvGrpSpPr/>
            <p:nvPr/>
          </p:nvGrpSpPr>
          <p:grpSpPr>
            <a:xfrm>
              <a:off x="7133464" y="5355478"/>
              <a:ext cx="338073" cy="339996"/>
              <a:chOff x="6450013" y="5349875"/>
              <a:chExt cx="279399" cy="280988"/>
            </a:xfrm>
          </p:grpSpPr>
          <p:sp>
            <p:nvSpPr>
              <p:cNvPr id="182" name="Google Shape;182;p30"/>
              <p:cNvSpPr/>
              <p:nvPr/>
            </p:nvSpPr>
            <p:spPr>
              <a:xfrm>
                <a:off x="6450013" y="5349875"/>
                <a:ext cx="182562" cy="238125"/>
              </a:xfrm>
              <a:custGeom>
                <a:rect b="b" l="l" r="r" t="t"/>
                <a:pathLst>
                  <a:path extrusionOk="0" h="602" w="459">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83" name="Google Shape;183;p30"/>
              <p:cNvSpPr/>
              <p:nvPr/>
            </p:nvSpPr>
            <p:spPr>
              <a:xfrm>
                <a:off x="6597650" y="5497513"/>
                <a:ext cx="131762" cy="133350"/>
              </a:xfrm>
              <a:custGeom>
                <a:rect b="b" l="l" r="r" t="t"/>
                <a:pathLst>
                  <a:path extrusionOk="0" h="336" w="332">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grpSp>
        <p:nvGrpSpPr>
          <p:cNvPr id="184" name="Google Shape;184;p30"/>
          <p:cNvGrpSpPr/>
          <p:nvPr/>
        </p:nvGrpSpPr>
        <p:grpSpPr>
          <a:xfrm>
            <a:off x="1853240" y="3207403"/>
            <a:ext cx="2846784" cy="704850"/>
            <a:chOff x="1563688" y="5055576"/>
            <a:chExt cx="3795712" cy="939800"/>
          </a:xfrm>
        </p:grpSpPr>
        <p:sp>
          <p:nvSpPr>
            <p:cNvPr id="185" name="Google Shape;185;p30"/>
            <p:cNvSpPr/>
            <p:nvPr/>
          </p:nvSpPr>
          <p:spPr>
            <a:xfrm>
              <a:off x="1563688" y="5154978"/>
              <a:ext cx="3660900" cy="741000"/>
            </a:xfrm>
            <a:prstGeom prst="roundRect">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latin typeface="Quattrocento Sans"/>
                  <a:ea typeface="Quattrocento Sans"/>
                  <a:cs typeface="Quattrocento Sans"/>
                  <a:sym typeface="Quattrocento Sans"/>
                </a:rPr>
                <a:t>SOTA MODEL &amp; </a:t>
              </a:r>
              <a:endParaRPr b="1" sz="1200">
                <a:latin typeface="Quattrocento Sans"/>
                <a:ea typeface="Quattrocento Sans"/>
                <a:cs typeface="Quattrocento Sans"/>
                <a:sym typeface="Quattrocento Sans"/>
              </a:endParaRPr>
            </a:p>
            <a:p>
              <a:pPr indent="0" lvl="0" marL="0" marR="0" rtl="0" algn="ctr">
                <a:spcBef>
                  <a:spcPts val="0"/>
                </a:spcBef>
                <a:spcAft>
                  <a:spcPts val="0"/>
                </a:spcAft>
                <a:buNone/>
              </a:pPr>
              <a:r>
                <a:rPr b="1" lang="en" sz="1200">
                  <a:latin typeface="Quattrocento Sans"/>
                  <a:ea typeface="Quattrocento Sans"/>
                  <a:cs typeface="Quattrocento Sans"/>
                  <a:sym typeface="Quattrocento Sans"/>
                </a:rPr>
                <a:t>IMPLEMENTATION</a:t>
              </a:r>
              <a:endParaRPr b="1" sz="1100"/>
            </a:p>
          </p:txBody>
        </p:sp>
        <p:sp>
          <p:nvSpPr>
            <p:cNvPr id="186" name="Google Shape;186;p30"/>
            <p:cNvSpPr/>
            <p:nvPr/>
          </p:nvSpPr>
          <p:spPr>
            <a:xfrm>
              <a:off x="4419600" y="5055576"/>
              <a:ext cx="939800" cy="939800"/>
            </a:xfrm>
            <a:prstGeom prst="ellipse">
              <a:avLst/>
            </a:prstGeom>
            <a:solidFill>
              <a:srgbClr val="0C82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descr="Icon of gears. " id="187" name="Google Shape;187;p30"/>
            <p:cNvGrpSpPr/>
            <p:nvPr/>
          </p:nvGrpSpPr>
          <p:grpSpPr>
            <a:xfrm>
              <a:off x="4717582" y="5353558"/>
              <a:ext cx="343837" cy="343837"/>
              <a:chOff x="7613650" y="1387475"/>
              <a:chExt cx="284163" cy="284163"/>
            </a:xfrm>
          </p:grpSpPr>
          <p:sp>
            <p:nvSpPr>
              <p:cNvPr id="188" name="Google Shape;188;p30"/>
              <p:cNvSpPr/>
              <p:nvPr/>
            </p:nvSpPr>
            <p:spPr>
              <a:xfrm>
                <a:off x="7613650" y="1471613"/>
                <a:ext cx="200025" cy="200025"/>
              </a:xfrm>
              <a:custGeom>
                <a:rect b="b" l="l" r="r" t="t"/>
                <a:pathLst>
                  <a:path extrusionOk="0" h="629" w="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89" name="Google Shape;189;p30"/>
              <p:cNvSpPr/>
              <p:nvPr/>
            </p:nvSpPr>
            <p:spPr>
              <a:xfrm>
                <a:off x="7781925" y="1387475"/>
                <a:ext cx="115888" cy="117475"/>
              </a:xfrm>
              <a:custGeom>
                <a:rect b="b" l="l" r="r" t="t"/>
                <a:pathLst>
                  <a:path extrusionOk="0" h="369" w="362">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sp>
        <p:nvSpPr>
          <p:cNvPr id="190" name="Google Shape;190;p30"/>
          <p:cNvSpPr/>
          <p:nvPr/>
        </p:nvSpPr>
        <p:spPr>
          <a:xfrm>
            <a:off x="4245205" y="4159188"/>
            <a:ext cx="2745581" cy="555748"/>
          </a:xfrm>
          <a:prstGeom prst="roundRect">
            <a:avLst>
              <a:gd fmla="val 50000" name="adj"/>
            </a:avLst>
          </a:prstGeom>
          <a:solidFill>
            <a:srgbClr val="F49F2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200">
                <a:latin typeface="Quattrocento Sans"/>
                <a:ea typeface="Quattrocento Sans"/>
                <a:cs typeface="Quattrocento Sans"/>
                <a:sym typeface="Quattrocento Sans"/>
              </a:rPr>
              <a:t>IMPROVEMENTS</a:t>
            </a:r>
            <a:endParaRPr b="1" sz="1100"/>
          </a:p>
        </p:txBody>
      </p:sp>
      <p:grpSp>
        <p:nvGrpSpPr>
          <p:cNvPr id="191" name="Google Shape;191;p30"/>
          <p:cNvGrpSpPr/>
          <p:nvPr/>
        </p:nvGrpSpPr>
        <p:grpSpPr>
          <a:xfrm>
            <a:off x="4078517" y="4095128"/>
            <a:ext cx="704850" cy="704850"/>
            <a:chOff x="3193298" y="3080960"/>
            <a:chExt cx="939800" cy="939800"/>
          </a:xfrm>
        </p:grpSpPr>
        <p:sp>
          <p:nvSpPr>
            <p:cNvPr id="192" name="Google Shape;192;p30"/>
            <p:cNvSpPr/>
            <p:nvPr/>
          </p:nvSpPr>
          <p:spPr>
            <a:xfrm>
              <a:off x="3193298" y="3080960"/>
              <a:ext cx="939800" cy="939800"/>
            </a:xfrm>
            <a:prstGeom prst="ellipse">
              <a:avLst/>
            </a:prstGeom>
            <a:solidFill>
              <a:srgbClr val="CA7A0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descr="Icon of box and whisker chart. " id="193" name="Google Shape;193;p30"/>
            <p:cNvSpPr/>
            <p:nvPr/>
          </p:nvSpPr>
          <p:spPr>
            <a:xfrm>
              <a:off x="3490319" y="3377981"/>
              <a:ext cx="345758" cy="345758"/>
            </a:xfrm>
            <a:custGeom>
              <a:rect b="b" l="l" r="r" t="t"/>
              <a:pathLst>
                <a:path extrusionOk="0" h="898" w="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1"/>
          <p:cNvSpPr txBox="1"/>
          <p:nvPr>
            <p:ph type="ctrTitle"/>
          </p:nvPr>
        </p:nvSpPr>
        <p:spPr>
          <a:xfrm>
            <a:off x="661500" y="2197650"/>
            <a:ext cx="7821000" cy="7482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PROBLEM STATEMENT</a:t>
            </a:r>
            <a:endParaRPr sz="5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cxnSp>
        <p:nvCxnSpPr>
          <p:cNvPr id="205" name="Google Shape;205;p32"/>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06" name="Google Shape;206;p32"/>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07" name="Google Shape;207;p32"/>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08" name="Google Shape;208;p32"/>
          <p:cNvSpPr txBox="1"/>
          <p:nvPr/>
        </p:nvSpPr>
        <p:spPr>
          <a:xfrm>
            <a:off x="500400" y="999000"/>
            <a:ext cx="85482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Content Based Medical Image Retrieval (CBMIR) is a technique to retrieve relevant images by comparing the features contained in the query image with the features contained in the image located in the database.</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Evaluation is done at two different class levels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Main-Class Category (</a:t>
            </a:r>
            <a:r>
              <a:rPr lang="en" sz="1050">
                <a:solidFill>
                  <a:srgbClr val="BB2323"/>
                </a:solidFill>
                <a:highlight>
                  <a:srgbClr val="F7F7F7"/>
                </a:highlight>
                <a:latin typeface="Roboto Mono"/>
                <a:ea typeface="Roboto Mono"/>
                <a:cs typeface="Roboto Mono"/>
                <a:sym typeface="Roboto Mono"/>
              </a:rPr>
              <a:t>'benign'</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'malignant'</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914400" rtl="0" algn="l">
              <a:spcBef>
                <a:spcPts val="0"/>
              </a:spcBef>
              <a:spcAft>
                <a:spcPts val="0"/>
              </a:spcAft>
              <a:buNone/>
            </a:pPr>
            <a:r>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Sub-Class Category </a:t>
            </a:r>
            <a:endParaRPr sz="1500">
              <a:latin typeface="Times New Roman"/>
              <a:ea typeface="Times New Roman"/>
              <a:cs typeface="Times New Roman"/>
              <a:sym typeface="Times New Roman"/>
            </a:endParaRPr>
          </a:p>
          <a:p>
            <a:pPr indent="-323850" lvl="2" marL="13716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Benign (</a:t>
            </a:r>
            <a:r>
              <a:rPr lang="en" sz="1050">
                <a:solidFill>
                  <a:srgbClr val="BB2323"/>
                </a:solidFill>
                <a:highlight>
                  <a:srgbClr val="F7F7F7"/>
                </a:highlight>
                <a:latin typeface="Roboto Mono"/>
                <a:ea typeface="Roboto Mono"/>
                <a:cs typeface="Roboto Mono"/>
                <a:sym typeface="Roboto Mono"/>
              </a:rPr>
              <a:t>'tubular_adenoma'</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'phyllodes_tumor'</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'fibroadenoma'</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'adenosis'</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323850" lvl="2" marL="13716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Malignant (</a:t>
            </a:r>
            <a:r>
              <a:rPr lang="en" sz="1050">
                <a:solidFill>
                  <a:srgbClr val="BB2323"/>
                </a:solidFill>
                <a:highlight>
                  <a:srgbClr val="F7F7F7"/>
                </a:highlight>
                <a:latin typeface="Roboto Mono"/>
                <a:ea typeface="Roboto Mono"/>
                <a:cs typeface="Roboto Mono"/>
                <a:sym typeface="Roboto Mono"/>
              </a:rPr>
              <a:t>'papillary_carcinoma'</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'mucinous_carcinoma'</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'lobular_carcinoma'</a:t>
            </a:r>
            <a:r>
              <a:rPr lang="en" sz="1050">
                <a:highlight>
                  <a:srgbClr val="F7F7F7"/>
                </a:highlight>
                <a:latin typeface="Roboto Mono"/>
                <a:ea typeface="Roboto Mono"/>
                <a:cs typeface="Roboto Mono"/>
                <a:sym typeface="Roboto Mono"/>
              </a:rPr>
              <a:t>, </a:t>
            </a:r>
            <a:r>
              <a:rPr lang="en" sz="1050">
                <a:solidFill>
                  <a:srgbClr val="BB2323"/>
                </a:solidFill>
                <a:highlight>
                  <a:srgbClr val="F7F7F7"/>
                </a:highlight>
                <a:latin typeface="Roboto Mono"/>
                <a:ea typeface="Roboto Mono"/>
                <a:cs typeface="Roboto Mono"/>
                <a:sym typeface="Roboto Mono"/>
              </a:rPr>
              <a:t>'ductal_carcinoma'</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3"/>
          <p:cNvSpPr txBox="1"/>
          <p:nvPr>
            <p:ph type="ctrTitle"/>
          </p:nvPr>
        </p:nvSpPr>
        <p:spPr>
          <a:xfrm>
            <a:off x="661500" y="2197650"/>
            <a:ext cx="7821000" cy="7482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DATASET</a:t>
            </a:r>
            <a:endParaRPr sz="5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cxnSp>
        <p:nvCxnSpPr>
          <p:cNvPr id="220" name="Google Shape;220;p34"/>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21" name="Google Shape;221;p34"/>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AI60201</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22" name="Google Shape;222;p34"/>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23" name="Google Shape;223;p34"/>
          <p:cNvSpPr txBox="1"/>
          <p:nvPr/>
        </p:nvSpPr>
        <p:spPr>
          <a:xfrm>
            <a:off x="254524" y="724573"/>
            <a:ext cx="3939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u="sng">
                <a:latin typeface="Arial Rounded"/>
                <a:ea typeface="Arial Rounded"/>
                <a:cs typeface="Arial Rounded"/>
                <a:sym typeface="Arial Rounded"/>
              </a:rPr>
              <a:t>BreakHis Dataset</a:t>
            </a:r>
            <a:r>
              <a:rPr b="1" lang="en" sz="2400" u="sng">
                <a:latin typeface="Arial Rounded"/>
                <a:ea typeface="Arial Rounded"/>
                <a:cs typeface="Arial Rounded"/>
                <a:sym typeface="Arial Rounded"/>
              </a:rPr>
              <a:t>:</a:t>
            </a:r>
            <a:endParaRPr b="1" sz="2400" u="sng">
              <a:latin typeface="Arial Rounded"/>
              <a:ea typeface="Arial Rounded"/>
              <a:cs typeface="Arial Rounded"/>
              <a:sym typeface="Arial Rounded"/>
            </a:endParaRPr>
          </a:p>
        </p:txBody>
      </p:sp>
      <p:sp>
        <p:nvSpPr>
          <p:cNvPr id="224" name="Google Shape;224;p34"/>
          <p:cNvSpPr txBox="1"/>
          <p:nvPr/>
        </p:nvSpPr>
        <p:spPr>
          <a:xfrm>
            <a:off x="381000" y="1330275"/>
            <a:ext cx="8382000" cy="11229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Font typeface="Times New Roman"/>
              <a:buChar char="●"/>
            </a:pPr>
            <a:r>
              <a:rPr lang="en" sz="1500">
                <a:highlight>
                  <a:srgbClr val="FFFFFF"/>
                </a:highlight>
                <a:latin typeface="Times New Roman"/>
                <a:ea typeface="Times New Roman"/>
                <a:cs typeface="Times New Roman"/>
                <a:sym typeface="Times New Roman"/>
              </a:rPr>
              <a:t>The Breast Cancer Histopathological Image Classification (</a:t>
            </a:r>
            <a:r>
              <a:rPr lang="en" sz="1500" u="sng">
                <a:solidFill>
                  <a:srgbClr val="3C78D8"/>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BreakHis</a:t>
            </a:r>
            <a:r>
              <a:rPr lang="en" sz="1500">
                <a:highlight>
                  <a:srgbClr val="FFFFFF"/>
                </a:highlight>
                <a:latin typeface="Times New Roman"/>
                <a:ea typeface="Times New Roman"/>
                <a:cs typeface="Times New Roman"/>
                <a:sym typeface="Times New Roman"/>
              </a:rPr>
              <a:t>) is  composed of  microscopic images of breast tumor tissue collected from 82 patients using different magnifying factors (40X, 100X, 200X, and 400X).  To date, it contains 2,480  benign and 5,429 malignant samples (700X460 pixels, 3-channel RGB, 8-bit depth in each channel, PNG format). </a:t>
            </a:r>
            <a:endParaRPr sz="1500">
              <a:latin typeface="Times New Roman"/>
              <a:ea typeface="Times New Roman"/>
              <a:cs typeface="Times New Roman"/>
              <a:sym typeface="Times New Roman"/>
            </a:endParaRPr>
          </a:p>
        </p:txBody>
      </p:sp>
      <p:pic>
        <p:nvPicPr>
          <p:cNvPr id="225" name="Google Shape;225;p34"/>
          <p:cNvPicPr preferRelativeResize="0"/>
          <p:nvPr/>
        </p:nvPicPr>
        <p:blipFill>
          <a:blip r:embed="rId4">
            <a:alphaModFix/>
          </a:blip>
          <a:stretch>
            <a:fillRect/>
          </a:stretch>
        </p:blipFill>
        <p:spPr>
          <a:xfrm>
            <a:off x="152400" y="2701000"/>
            <a:ext cx="8839201" cy="2113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5"/>
          <p:cNvSpPr txBox="1"/>
          <p:nvPr>
            <p:ph type="ctrTitle"/>
          </p:nvPr>
        </p:nvSpPr>
        <p:spPr>
          <a:xfrm>
            <a:off x="661500" y="2197650"/>
            <a:ext cx="7821000" cy="7482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5400"/>
              <a:buFont typeface="Century Gothic"/>
              <a:buNone/>
            </a:pPr>
            <a:r>
              <a:rPr lang="en" sz="5400"/>
              <a:t>LITERATURE SURVEY</a:t>
            </a:r>
            <a:endParaRPr sz="5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cxnSp>
        <p:nvCxnSpPr>
          <p:cNvPr id="237" name="Google Shape;237;p36"/>
          <p:cNvCxnSpPr/>
          <p:nvPr/>
        </p:nvCxnSpPr>
        <p:spPr>
          <a:xfrm>
            <a:off x="6079331" y="392174"/>
            <a:ext cx="3064800" cy="0"/>
          </a:xfrm>
          <a:prstGeom prst="straightConnector1">
            <a:avLst/>
          </a:prstGeom>
          <a:noFill/>
          <a:ln cap="flat" cmpd="sng" w="9525">
            <a:solidFill>
              <a:srgbClr val="085763"/>
            </a:solidFill>
            <a:prstDash val="solid"/>
            <a:miter lim="800000"/>
            <a:headEnd len="med" w="med" type="oval"/>
            <a:tailEnd len="sm" w="sm" type="none"/>
          </a:ln>
        </p:spPr>
      </p:cxnSp>
      <p:sp>
        <p:nvSpPr>
          <p:cNvPr id="238" name="Google Shape;238;p36"/>
          <p:cNvSpPr txBox="1"/>
          <p:nvPr/>
        </p:nvSpPr>
        <p:spPr>
          <a:xfrm>
            <a:off x="171450" y="142875"/>
            <a:ext cx="8801100" cy="58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100"/>
              <a:buFont typeface="Century Gothic"/>
              <a:buNone/>
            </a:pPr>
            <a:r>
              <a:rPr b="1" lang="en" sz="2100">
                <a:latin typeface="Century Gothic"/>
                <a:ea typeface="Century Gothic"/>
                <a:cs typeface="Century Gothic"/>
                <a:sym typeface="Century Gothic"/>
              </a:rPr>
              <a:t>CS60092</a:t>
            </a:r>
            <a:br>
              <a:rPr lang="en" sz="2100">
                <a:solidFill>
                  <a:srgbClr val="3F3F3F"/>
                </a:solidFill>
                <a:latin typeface="Century Gothic"/>
                <a:ea typeface="Century Gothic"/>
                <a:cs typeface="Century Gothic"/>
                <a:sym typeface="Century Gothic"/>
              </a:rPr>
            </a:br>
            <a:endParaRPr sz="2100">
              <a:solidFill>
                <a:srgbClr val="3F3F3F"/>
              </a:solidFill>
              <a:latin typeface="Century Gothic"/>
              <a:ea typeface="Century Gothic"/>
              <a:cs typeface="Century Gothic"/>
              <a:sym typeface="Century Gothic"/>
            </a:endParaRPr>
          </a:p>
        </p:txBody>
      </p:sp>
      <p:cxnSp>
        <p:nvCxnSpPr>
          <p:cNvPr id="239" name="Google Shape;239;p36"/>
          <p:cNvCxnSpPr/>
          <p:nvPr/>
        </p:nvCxnSpPr>
        <p:spPr>
          <a:xfrm>
            <a:off x="0" y="392174"/>
            <a:ext cx="3064800" cy="0"/>
          </a:xfrm>
          <a:prstGeom prst="straightConnector1">
            <a:avLst/>
          </a:prstGeom>
          <a:noFill/>
          <a:ln cap="flat" cmpd="sng" w="9525">
            <a:solidFill>
              <a:srgbClr val="085763"/>
            </a:solidFill>
            <a:prstDash val="solid"/>
            <a:miter lim="800000"/>
            <a:headEnd len="sm" w="sm" type="none"/>
            <a:tailEnd len="med" w="med" type="oval"/>
          </a:ln>
        </p:spPr>
      </p:cxnSp>
      <p:sp>
        <p:nvSpPr>
          <p:cNvPr id="240" name="Google Shape;240;p36"/>
          <p:cNvSpPr txBox="1"/>
          <p:nvPr/>
        </p:nvSpPr>
        <p:spPr>
          <a:xfrm>
            <a:off x="308251" y="639725"/>
            <a:ext cx="8664300" cy="361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900">
                <a:latin typeface="Arial Rounded"/>
                <a:ea typeface="Arial Rounded"/>
                <a:cs typeface="Arial Rounded"/>
                <a:sym typeface="Arial Rounded"/>
              </a:rPr>
              <a:t>CNN-Based Autoencoder Application in Breast Cancer Image Retrieval</a:t>
            </a:r>
            <a:endParaRPr b="1" sz="1900">
              <a:latin typeface="Arial Rounded"/>
              <a:ea typeface="Arial Rounded"/>
              <a:cs typeface="Arial Rounded"/>
              <a:sym typeface="Arial Rounded"/>
            </a:endParaRPr>
          </a:p>
        </p:txBody>
      </p:sp>
      <p:sp>
        <p:nvSpPr>
          <p:cNvPr id="241" name="Google Shape;241;p36"/>
          <p:cNvSpPr txBox="1"/>
          <p:nvPr/>
        </p:nvSpPr>
        <p:spPr>
          <a:xfrm>
            <a:off x="498425" y="1249075"/>
            <a:ext cx="8474100" cy="3161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
                <a:highlight>
                  <a:srgbClr val="FFFFFF"/>
                </a:highlight>
                <a:latin typeface="Times New Roman"/>
                <a:ea typeface="Times New Roman"/>
                <a:cs typeface="Times New Roman"/>
                <a:sym typeface="Times New Roman"/>
              </a:rPr>
              <a:t>Aims to utilize the CNN-based Autoencoder method to minimize misinformation in the feature extraction process and to improve the performance result, especially in the subclass dataset category.</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highlight>
                  <a:srgbClr val="FFFFFF"/>
                </a:highlight>
                <a:latin typeface="Times New Roman"/>
                <a:ea typeface="Times New Roman"/>
                <a:cs typeface="Times New Roman"/>
                <a:sym typeface="Times New Roman"/>
              </a:rPr>
              <a:t> original image in this study will be converted into a reconstructed image by utilizing the CNN-based Autoencoder method through the 2 stages of encoder and decoder.</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highlight>
                  <a:srgbClr val="FFFFFF"/>
                </a:highlight>
                <a:latin typeface="Times New Roman"/>
                <a:ea typeface="Times New Roman"/>
                <a:cs typeface="Times New Roman"/>
                <a:sym typeface="Times New Roman"/>
              </a:rPr>
              <a:t>Proposed a 3 stage method for Breast Cancer Image Retrieval</a:t>
            </a:r>
            <a:endParaRPr>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highlight>
                  <a:srgbClr val="FFFFFF"/>
                </a:highlight>
                <a:latin typeface="Times New Roman"/>
                <a:ea typeface="Times New Roman"/>
                <a:cs typeface="Times New Roman"/>
                <a:sym typeface="Times New Roman"/>
              </a:rPr>
              <a:t>Training:</a:t>
            </a:r>
            <a:r>
              <a:rPr lang="en">
                <a:highlight>
                  <a:srgbClr val="FFFFFF"/>
                </a:highlight>
                <a:latin typeface="Times New Roman"/>
                <a:ea typeface="Times New Roman"/>
                <a:cs typeface="Times New Roman"/>
                <a:sym typeface="Times New Roman"/>
              </a:rPr>
              <a:t> Training Autoencoder to learn features of Microscopic images</a:t>
            </a:r>
            <a:endParaRPr>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highlight>
                  <a:srgbClr val="FFFFFF"/>
                </a:highlight>
                <a:latin typeface="Times New Roman"/>
                <a:ea typeface="Times New Roman"/>
                <a:cs typeface="Times New Roman"/>
                <a:sym typeface="Times New Roman"/>
              </a:rPr>
              <a:t>Feature Extraction: </a:t>
            </a:r>
            <a:r>
              <a:rPr lang="en">
                <a:highlight>
                  <a:srgbClr val="FFFFFF"/>
                </a:highlight>
                <a:latin typeface="Times New Roman"/>
                <a:ea typeface="Times New Roman"/>
                <a:cs typeface="Times New Roman"/>
                <a:sym typeface="Times New Roman"/>
              </a:rPr>
              <a:t>performed by applying the best stored model in the previous training stage through the encoder stage in the Autoencoder model. The results of the feature extraction are further indexed into a .json (JavaScript Object Notation) file.</a:t>
            </a:r>
            <a:endParaRPr>
              <a:highlight>
                <a:srgbClr val="FFFFFF"/>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highlight>
                  <a:srgbClr val="FFFFFF"/>
                </a:highlight>
                <a:latin typeface="Times New Roman"/>
                <a:ea typeface="Times New Roman"/>
                <a:cs typeface="Times New Roman"/>
                <a:sym typeface="Times New Roman"/>
              </a:rPr>
              <a:t>Retrieval: </a:t>
            </a:r>
            <a:r>
              <a:rPr lang="en">
                <a:highlight>
                  <a:srgbClr val="FFFFFF"/>
                </a:highlight>
                <a:latin typeface="Times New Roman"/>
                <a:ea typeface="Times New Roman"/>
                <a:cs typeface="Times New Roman"/>
                <a:sym typeface="Times New Roman"/>
              </a:rPr>
              <a:t> Upon successfully extracting features for new images, the calculation is performed between the similarities between the features in the image in the test data and the features of the image in the training previously indexed in the .json file. </a:t>
            </a:r>
            <a:endParaRPr>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